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052" r:id="rId2"/>
    <p:sldId id="371" r:id="rId3"/>
    <p:sldId id="372" r:id="rId4"/>
    <p:sldId id="373" r:id="rId5"/>
    <p:sldId id="374" r:id="rId6"/>
    <p:sldId id="375" r:id="rId7"/>
    <p:sldId id="393" r:id="rId8"/>
    <p:sldId id="2046" r:id="rId9"/>
    <p:sldId id="396" r:id="rId10"/>
    <p:sldId id="394" r:id="rId11"/>
    <p:sldId id="395" r:id="rId12"/>
    <p:sldId id="397" r:id="rId13"/>
    <p:sldId id="398" r:id="rId14"/>
    <p:sldId id="390" r:id="rId15"/>
    <p:sldId id="391" r:id="rId16"/>
    <p:sldId id="392" r:id="rId17"/>
    <p:sldId id="399" r:id="rId18"/>
    <p:sldId id="401" r:id="rId19"/>
    <p:sldId id="402" r:id="rId20"/>
    <p:sldId id="403" r:id="rId21"/>
    <p:sldId id="404" r:id="rId22"/>
    <p:sldId id="406" r:id="rId23"/>
    <p:sldId id="407" r:id="rId24"/>
    <p:sldId id="408" r:id="rId25"/>
    <p:sldId id="410" r:id="rId26"/>
    <p:sldId id="41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6436" autoAdjust="0"/>
  </p:normalViewPr>
  <p:slideViewPr>
    <p:cSldViewPr snapToGrid="0" snapToObjects="1">
      <p:cViewPr varScale="1">
        <p:scale>
          <a:sx n="84" d="100"/>
          <a:sy n="84" d="100"/>
        </p:scale>
        <p:origin x="13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13DE1F-BDA4-B541-921C-9252FCFBFC55}"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DEF642-877A-3748-9CD7-D82B07A9C9C9}" type="slidenum">
              <a:rPr lang="en-US" smtClean="0"/>
              <a:t>‹#›</a:t>
            </a:fld>
            <a:endParaRPr lang="en-US"/>
          </a:p>
        </p:txBody>
      </p:sp>
    </p:spTree>
    <p:extLst>
      <p:ext uri="{BB962C8B-B14F-4D97-AF65-F5344CB8AC3E}">
        <p14:creationId xmlns:p14="http://schemas.microsoft.com/office/powerpoint/2010/main" val="3305996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D28BA-7039-41A8-90E7-12E3FD3CE62C}" type="slidenum">
              <a:rPr lang="en-US" smtClean="0"/>
              <a:t>1</a:t>
            </a:fld>
            <a:endParaRPr lang="en-US"/>
          </a:p>
        </p:txBody>
      </p:sp>
    </p:spTree>
    <p:extLst>
      <p:ext uri="{BB962C8B-B14F-4D97-AF65-F5344CB8AC3E}">
        <p14:creationId xmlns:p14="http://schemas.microsoft.com/office/powerpoint/2010/main" val="59930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an enlarged segment of an image, where the circles represent individual pixels.</a:t>
            </a:r>
          </a:p>
          <a:p>
            <a:endParaRPr lang="en-US" dirty="0"/>
          </a:p>
          <a:p>
            <a:r>
              <a:rPr lang="en-US" dirty="0"/>
              <a:t>The red patch is showing a local region of the image that is connected to a neuron in a hidden layer.</a:t>
            </a:r>
          </a:p>
          <a:p>
            <a:endParaRPr lang="en-US" dirty="0"/>
          </a:p>
          <a:p>
            <a:r>
              <a:rPr lang="en-US" dirty="0"/>
              <a:t>In this way, the spatial relationships between pixels is preserved, and the </a:t>
            </a:r>
            <a:r>
              <a:rPr lang="en-US" sz="1200" b="0" i="0" kern="1200" dirty="0">
                <a:solidFill>
                  <a:schemeClr val="tx1"/>
                </a:solidFill>
                <a:effectLst/>
                <a:latin typeface="+mn-lt"/>
                <a:ea typeface="+mn-ea"/>
                <a:cs typeface="+mn-cs"/>
              </a:rPr>
              <a:t>neuron connected to a region of the input only ‘sees’ these values,” emphasizing the localized receptive field concept in convolutional neural networks</a:t>
            </a:r>
            <a:endParaRPr lang="en-US" dirty="0"/>
          </a:p>
        </p:txBody>
      </p:sp>
      <p:sp>
        <p:nvSpPr>
          <p:cNvPr id="4" name="Slide Number Placeholder 3"/>
          <p:cNvSpPr>
            <a:spLocks noGrp="1"/>
          </p:cNvSpPr>
          <p:nvPr>
            <p:ph type="sldNum" sz="quarter" idx="5"/>
          </p:nvPr>
        </p:nvSpPr>
        <p:spPr/>
        <p:txBody>
          <a:bodyPr/>
          <a:lstStyle/>
          <a:p>
            <a:fld id="{27DEF642-877A-3748-9CD7-D82B07A9C9C9}" type="slidenum">
              <a:rPr lang="en-US" smtClean="0"/>
              <a:t>10</a:t>
            </a:fld>
            <a:endParaRPr lang="en-US"/>
          </a:p>
        </p:txBody>
      </p:sp>
    </p:spTree>
    <p:extLst>
      <p:ext uri="{BB962C8B-B14F-4D97-AF65-F5344CB8AC3E}">
        <p14:creationId xmlns:p14="http://schemas.microsoft.com/office/powerpoint/2010/main" val="57799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convolution is applied over the whole image as a sliding window.</a:t>
            </a:r>
          </a:p>
          <a:p>
            <a:endParaRPr lang="en-US" dirty="0"/>
          </a:p>
          <a:p>
            <a:r>
              <a:rPr lang="en-US" dirty="0"/>
              <a:t>Each patch is connected to a single neuron in the hidden layer. </a:t>
            </a:r>
          </a:p>
          <a:p>
            <a:endParaRPr lang="en-US" dirty="0"/>
          </a:p>
          <a:p>
            <a:r>
              <a:rPr lang="en-US" sz="1200" b="0" i="0" kern="1200" dirty="0">
                <a:solidFill>
                  <a:schemeClr val="tx1"/>
                </a:solidFill>
                <a:effectLst/>
                <a:latin typeface="+mn-lt"/>
                <a:ea typeface="+mn-ea"/>
                <a:cs typeface="+mn-cs"/>
              </a:rPr>
              <a:t>The hidden layer after a convolution layer is often called a feature map or activation map.</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7DEF642-877A-3748-9CD7-D82B07A9C9C9}" type="slidenum">
              <a:rPr lang="en-US" smtClean="0"/>
              <a:t>11</a:t>
            </a:fld>
            <a:endParaRPr lang="en-US"/>
          </a:p>
        </p:txBody>
      </p:sp>
    </p:spTree>
    <p:extLst>
      <p:ext uri="{BB962C8B-B14F-4D97-AF65-F5344CB8AC3E}">
        <p14:creationId xmlns:p14="http://schemas.microsoft.com/office/powerpoint/2010/main" val="3187174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hidden layer contains neurons that each respond to specific features detected by the convolution filters.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neurons capture patterns such as edges, textures, or other local features from the input image, and their activations represent the presence and strength of these features in different spatial locations of the input.</a:t>
            </a:r>
            <a:endParaRPr lang="en-US" dirty="0"/>
          </a:p>
          <a:p>
            <a:endParaRPr lang="en-US" dirty="0"/>
          </a:p>
          <a:p>
            <a:r>
              <a:rPr lang="en-US" dirty="0"/>
              <a:t>For example, one convolutional layer may detect the presence of a beak within </a:t>
            </a:r>
            <a:r>
              <a:rPr lang="en-US"/>
              <a:t>a patch of the image. </a:t>
            </a:r>
            <a:endParaRPr lang="en-US" dirty="0"/>
          </a:p>
        </p:txBody>
      </p:sp>
      <p:sp>
        <p:nvSpPr>
          <p:cNvPr id="4" name="Slide Number Placeholder 3"/>
          <p:cNvSpPr>
            <a:spLocks noGrp="1"/>
          </p:cNvSpPr>
          <p:nvPr>
            <p:ph type="sldNum" sz="quarter" idx="5"/>
          </p:nvPr>
        </p:nvSpPr>
        <p:spPr/>
        <p:txBody>
          <a:bodyPr/>
          <a:lstStyle/>
          <a:p>
            <a:fld id="{27DEF642-877A-3748-9CD7-D82B07A9C9C9}" type="slidenum">
              <a:rPr lang="en-US" smtClean="0"/>
              <a:t>12</a:t>
            </a:fld>
            <a:endParaRPr lang="en-US"/>
          </a:p>
        </p:txBody>
      </p:sp>
    </p:spTree>
    <p:extLst>
      <p:ext uri="{BB962C8B-B14F-4D97-AF65-F5344CB8AC3E}">
        <p14:creationId xmlns:p14="http://schemas.microsoft.com/office/powerpoint/2010/main" val="1877024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multiple convolution layers in a neural network allows the model to learn increasingly complex and abstract features from the input data.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initial layers might detect simple patterns like edges and textures, while deeper layers can combine these simple features to recognize more complex structures, such as shapes or even entire objects.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hierarchical feature extraction enables the network to build a more detailed and nuanced understanding of the input, improving its performance on tasks like image classification and object detection.</a:t>
            </a:r>
            <a:endParaRPr lang="en-US" dirty="0"/>
          </a:p>
        </p:txBody>
      </p:sp>
      <p:sp>
        <p:nvSpPr>
          <p:cNvPr id="4" name="Slide Number Placeholder 3"/>
          <p:cNvSpPr>
            <a:spLocks noGrp="1"/>
          </p:cNvSpPr>
          <p:nvPr>
            <p:ph type="sldNum" sz="quarter" idx="5"/>
          </p:nvPr>
        </p:nvSpPr>
        <p:spPr/>
        <p:txBody>
          <a:bodyPr/>
          <a:lstStyle/>
          <a:p>
            <a:fld id="{27DEF642-877A-3748-9CD7-D82B07A9C9C9}" type="slidenum">
              <a:rPr lang="en-US" smtClean="0"/>
              <a:t>13</a:t>
            </a:fld>
            <a:endParaRPr lang="en-US"/>
          </a:p>
        </p:txBody>
      </p:sp>
    </p:spTree>
    <p:extLst>
      <p:ext uri="{BB962C8B-B14F-4D97-AF65-F5344CB8AC3E}">
        <p14:creationId xmlns:p14="http://schemas.microsoft.com/office/powerpoint/2010/main" val="338094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 can be though of as some 2D filter that slides over the 2D data.</a:t>
            </a:r>
          </a:p>
          <a:p>
            <a:endParaRPr lang="en-US" dirty="0"/>
          </a:p>
          <a:p>
            <a:r>
              <a:rPr lang="en-US" dirty="0"/>
              <a:t>The filter is a matrix of weights, and these weights are integrated over the filter to produce a single scalar value.</a:t>
            </a:r>
          </a:p>
          <a:p>
            <a:endParaRPr lang="en-US" dirty="0"/>
          </a:p>
          <a:p>
            <a:r>
              <a:rPr lang="en-US" dirty="0"/>
              <a:t>The result of sliding the filter across the entire dataset produces a 2D convoluted feature representing some local property of the image.</a:t>
            </a:r>
          </a:p>
          <a:p>
            <a:endParaRPr lang="en-US" dirty="0"/>
          </a:p>
          <a:p>
            <a:r>
              <a:rPr lang="en-US" dirty="0"/>
              <a:t>When the weights of the filter are learned though training, this leads to automatic feature generation, where different convolutional layers can be identified.</a:t>
            </a:r>
          </a:p>
        </p:txBody>
      </p:sp>
      <p:sp>
        <p:nvSpPr>
          <p:cNvPr id="4" name="Slide Number Placeholder 3"/>
          <p:cNvSpPr>
            <a:spLocks noGrp="1"/>
          </p:cNvSpPr>
          <p:nvPr>
            <p:ph type="sldNum" sz="quarter" idx="5"/>
          </p:nvPr>
        </p:nvSpPr>
        <p:spPr/>
        <p:txBody>
          <a:bodyPr/>
          <a:lstStyle/>
          <a:p>
            <a:fld id="{27DEF642-877A-3748-9CD7-D82B07A9C9C9}" type="slidenum">
              <a:rPr lang="en-US" smtClean="0"/>
              <a:t>14</a:t>
            </a:fld>
            <a:endParaRPr lang="en-US"/>
          </a:p>
        </p:txBody>
      </p:sp>
    </p:spTree>
    <p:extLst>
      <p:ext uri="{BB962C8B-B14F-4D97-AF65-F5344CB8AC3E}">
        <p14:creationId xmlns:p14="http://schemas.microsoft.com/office/powerpoint/2010/main" val="1560340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visual example.</a:t>
            </a:r>
          </a:p>
          <a:p>
            <a:endParaRPr lang="en-US" dirty="0"/>
          </a:p>
          <a:p>
            <a:r>
              <a:rPr lang="en-US" dirty="0"/>
              <a:t>The input data is a 5x5 array of pixels, with values of 1 or 0.</a:t>
            </a:r>
          </a:p>
          <a:p>
            <a:endParaRPr lang="en-US" dirty="0"/>
          </a:p>
          <a:p>
            <a:r>
              <a:rPr lang="en-US" dirty="0"/>
              <a:t>Our filter, or Kernel, is defined as a 3x3 array, with the weights as shown.</a:t>
            </a:r>
          </a:p>
          <a:p>
            <a:endParaRPr lang="en-US" dirty="0"/>
          </a:p>
          <a:p>
            <a:r>
              <a:rPr lang="en-US" dirty="0"/>
              <a:t>When this filter is applied to a portion of the input data, the weights are multiplied by the pixel values, and summed into a single value.</a:t>
            </a:r>
          </a:p>
          <a:p>
            <a:endParaRPr lang="en-US" dirty="0"/>
          </a:p>
          <a:p>
            <a:r>
              <a:rPr lang="en-US" dirty="0"/>
              <a:t>As the filter slides over the image, a smaller 2D array is populated with the convoluted features.</a:t>
            </a:r>
          </a:p>
        </p:txBody>
      </p:sp>
      <p:sp>
        <p:nvSpPr>
          <p:cNvPr id="4" name="Slide Number Placeholder 3"/>
          <p:cNvSpPr>
            <a:spLocks noGrp="1"/>
          </p:cNvSpPr>
          <p:nvPr>
            <p:ph type="sldNum" sz="quarter" idx="5"/>
          </p:nvPr>
        </p:nvSpPr>
        <p:spPr/>
        <p:txBody>
          <a:bodyPr/>
          <a:lstStyle/>
          <a:p>
            <a:fld id="{27DEF642-877A-3748-9CD7-D82B07A9C9C9}" type="slidenum">
              <a:rPr lang="en-US" smtClean="0"/>
              <a:t>15</a:t>
            </a:fld>
            <a:endParaRPr lang="en-US"/>
          </a:p>
        </p:txBody>
      </p:sp>
    </p:spTree>
    <p:extLst>
      <p:ext uri="{BB962C8B-B14F-4D97-AF65-F5344CB8AC3E}">
        <p14:creationId xmlns:p14="http://schemas.microsoft.com/office/powerpoint/2010/main" val="4158486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representation.</a:t>
            </a:r>
          </a:p>
          <a:p>
            <a:endParaRPr lang="en-US" dirty="0"/>
          </a:p>
          <a:p>
            <a:r>
              <a:rPr lang="en-US" dirty="0"/>
              <a:t>The filter from the previous slide is applied to the first segment of the image. </a:t>
            </a:r>
          </a:p>
          <a:p>
            <a:endParaRPr lang="en-US" dirty="0"/>
          </a:p>
          <a:p>
            <a:r>
              <a:rPr lang="en-US" dirty="0"/>
              <a:t>The result is the value of 4 in the first position of the convolved feature matrix.</a:t>
            </a:r>
          </a:p>
        </p:txBody>
      </p:sp>
      <p:sp>
        <p:nvSpPr>
          <p:cNvPr id="4" name="Slide Number Placeholder 3"/>
          <p:cNvSpPr>
            <a:spLocks noGrp="1"/>
          </p:cNvSpPr>
          <p:nvPr>
            <p:ph type="sldNum" sz="quarter" idx="5"/>
          </p:nvPr>
        </p:nvSpPr>
        <p:spPr/>
        <p:txBody>
          <a:bodyPr/>
          <a:lstStyle/>
          <a:p>
            <a:fld id="{27DEF642-877A-3748-9CD7-D82B07A9C9C9}" type="slidenum">
              <a:rPr lang="en-US" smtClean="0"/>
              <a:t>16</a:t>
            </a:fld>
            <a:endParaRPr lang="en-US"/>
          </a:p>
        </p:txBody>
      </p:sp>
    </p:spTree>
    <p:extLst>
      <p:ext uri="{BB962C8B-B14F-4D97-AF65-F5344CB8AC3E}">
        <p14:creationId xmlns:p14="http://schemas.microsoft.com/office/powerpoint/2010/main" val="3679479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would next like to use the convolved features for classification.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will be a lot of convoluted features because a large number of different convolution kernels (128, 256, etc.) of various sizes (3, 5, 7, etc.) are used in a CNN.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Learning a classifier with these many convoluted features, which typically number in the millions, is computationally slow and prone to overfitting.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solution to this problem is pooling.</a:t>
            </a:r>
            <a:endParaRPr lang="en-US" dirty="0"/>
          </a:p>
        </p:txBody>
      </p:sp>
      <p:sp>
        <p:nvSpPr>
          <p:cNvPr id="4" name="Slide Number Placeholder 3"/>
          <p:cNvSpPr>
            <a:spLocks noGrp="1"/>
          </p:cNvSpPr>
          <p:nvPr>
            <p:ph type="sldNum" sz="quarter" idx="5"/>
          </p:nvPr>
        </p:nvSpPr>
        <p:spPr/>
        <p:txBody>
          <a:bodyPr/>
          <a:lstStyle/>
          <a:p>
            <a:fld id="{27DEF642-877A-3748-9CD7-D82B07A9C9C9}" type="slidenum">
              <a:rPr lang="en-US" smtClean="0"/>
              <a:t>17</a:t>
            </a:fld>
            <a:endParaRPr lang="en-US"/>
          </a:p>
        </p:txBody>
      </p:sp>
    </p:spTree>
    <p:extLst>
      <p:ext uri="{BB962C8B-B14F-4D97-AF65-F5344CB8AC3E}">
        <p14:creationId xmlns:p14="http://schemas.microsoft.com/office/powerpoint/2010/main" val="929168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we extract features using convolution, we leverage the “stationarity” property of a subset of the input.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means that certain features remain consistent across different parts of the image.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make use of these convolved features for further processing, we apply pooling, which helps aggregate statistics of these features at various locations in the image.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Pooling involves computing the mean or maximum value of a particular feature over a specific region of the image.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process reduces the dimensionality of the feature maps while retaining the most important information, making the subsequent layers more efficient and less prone to overfitting.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summarizing the presence of features in different regions, pooling helps the neural network focus on the most relevant patterns, enhancing its ability to classify and recognize objects accurately.</a:t>
            </a:r>
          </a:p>
          <a:p>
            <a:endParaRPr lang="en-US" dirty="0"/>
          </a:p>
        </p:txBody>
      </p:sp>
      <p:sp>
        <p:nvSpPr>
          <p:cNvPr id="4" name="Slide Number Placeholder 3"/>
          <p:cNvSpPr>
            <a:spLocks noGrp="1"/>
          </p:cNvSpPr>
          <p:nvPr>
            <p:ph type="sldNum" sz="quarter" idx="5"/>
          </p:nvPr>
        </p:nvSpPr>
        <p:spPr/>
        <p:txBody>
          <a:bodyPr/>
          <a:lstStyle/>
          <a:p>
            <a:fld id="{27DEF642-877A-3748-9CD7-D82B07A9C9C9}" type="slidenum">
              <a:rPr lang="en-US" smtClean="0"/>
              <a:t>18</a:t>
            </a:fld>
            <a:endParaRPr lang="en-US"/>
          </a:p>
        </p:txBody>
      </p:sp>
    </p:spTree>
    <p:extLst>
      <p:ext uri="{BB962C8B-B14F-4D97-AF65-F5344CB8AC3E}">
        <p14:creationId xmlns:p14="http://schemas.microsoft.com/office/powerpoint/2010/main" val="2138885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convolved features in the upper left of the image are all activated while the remaining features are not.</a:t>
            </a:r>
          </a:p>
          <a:p>
            <a:endParaRPr lang="en-US" dirty="0"/>
          </a:p>
          <a:p>
            <a:r>
              <a:rPr lang="en-US" dirty="0"/>
              <a:t>The pooled feature reduced the image down to a 2x2 representation that shows the average within the pooled region.</a:t>
            </a:r>
          </a:p>
        </p:txBody>
      </p:sp>
      <p:sp>
        <p:nvSpPr>
          <p:cNvPr id="4" name="Slide Number Placeholder 3"/>
          <p:cNvSpPr>
            <a:spLocks noGrp="1"/>
          </p:cNvSpPr>
          <p:nvPr>
            <p:ph type="sldNum" sz="quarter" idx="5"/>
          </p:nvPr>
        </p:nvSpPr>
        <p:spPr/>
        <p:txBody>
          <a:bodyPr/>
          <a:lstStyle/>
          <a:p>
            <a:fld id="{27DEF642-877A-3748-9CD7-D82B07A9C9C9}" type="slidenum">
              <a:rPr lang="en-US" smtClean="0"/>
              <a:t>19</a:t>
            </a:fld>
            <a:endParaRPr lang="en-US"/>
          </a:p>
        </p:txBody>
      </p:sp>
    </p:spTree>
    <p:extLst>
      <p:ext uri="{BB962C8B-B14F-4D97-AF65-F5344CB8AC3E}">
        <p14:creationId xmlns:p14="http://schemas.microsoft.com/office/powerpoint/2010/main" val="1504007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are going to talk about text classification using convolutional neural networks.</a:t>
            </a:r>
          </a:p>
        </p:txBody>
      </p:sp>
      <p:sp>
        <p:nvSpPr>
          <p:cNvPr id="4" name="Slide Number Placeholder 3"/>
          <p:cNvSpPr>
            <a:spLocks noGrp="1"/>
          </p:cNvSpPr>
          <p:nvPr>
            <p:ph type="sldNum" sz="quarter" idx="10"/>
          </p:nvPr>
        </p:nvSpPr>
        <p:spPr/>
        <p:txBody>
          <a:bodyPr/>
          <a:lstStyle/>
          <a:p>
            <a:fld id="{9F05F4F0-2E62-8B4A-85A7-32CBA2BD59BC}" type="slidenum">
              <a:rPr lang="en-US" smtClean="0"/>
              <a:t>2</a:t>
            </a:fld>
            <a:endParaRPr lang="en-US"/>
          </a:p>
        </p:txBody>
      </p:sp>
    </p:spTree>
    <p:extLst>
      <p:ext uri="{BB962C8B-B14F-4D97-AF65-F5344CB8AC3E}">
        <p14:creationId xmlns:p14="http://schemas.microsoft.com/office/powerpoint/2010/main" val="2037166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we apply CNNs for text classification?</a:t>
            </a:r>
          </a:p>
        </p:txBody>
      </p:sp>
      <p:sp>
        <p:nvSpPr>
          <p:cNvPr id="4" name="Slide Number Placeholder 3"/>
          <p:cNvSpPr>
            <a:spLocks noGrp="1"/>
          </p:cNvSpPr>
          <p:nvPr>
            <p:ph type="sldNum" sz="quarter" idx="10"/>
          </p:nvPr>
        </p:nvSpPr>
        <p:spPr/>
        <p:txBody>
          <a:bodyPr/>
          <a:lstStyle/>
          <a:p>
            <a:fld id="{9F05F4F0-2E62-8B4A-85A7-32CBA2BD59BC}" type="slidenum">
              <a:rPr lang="en-US" smtClean="0"/>
              <a:t>20</a:t>
            </a:fld>
            <a:endParaRPr lang="en-US"/>
          </a:p>
        </p:txBody>
      </p:sp>
    </p:spTree>
    <p:extLst>
      <p:ext uri="{BB962C8B-B14F-4D97-AF65-F5344CB8AC3E}">
        <p14:creationId xmlns:p14="http://schemas.microsoft.com/office/powerpoint/2010/main" val="3215561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perspective of the data, we can represent a sentence the same as an image.</a:t>
            </a:r>
          </a:p>
          <a:p>
            <a:endParaRPr lang="en-US" dirty="0"/>
          </a:p>
          <a:p>
            <a:r>
              <a:rPr lang="en-US" dirty="0"/>
              <a:t>That is, we can arrange the feature embeddings into a 2D matrix and use it as input to a CNN.</a:t>
            </a:r>
          </a:p>
        </p:txBody>
      </p:sp>
      <p:sp>
        <p:nvSpPr>
          <p:cNvPr id="4" name="Slide Number Placeholder 3"/>
          <p:cNvSpPr>
            <a:spLocks noGrp="1"/>
          </p:cNvSpPr>
          <p:nvPr>
            <p:ph type="sldNum" sz="quarter" idx="5"/>
          </p:nvPr>
        </p:nvSpPr>
        <p:spPr/>
        <p:txBody>
          <a:bodyPr/>
          <a:lstStyle/>
          <a:p>
            <a:fld id="{27DEF642-877A-3748-9CD7-D82B07A9C9C9}" type="slidenum">
              <a:rPr lang="en-US" smtClean="0"/>
              <a:t>21</a:t>
            </a:fld>
            <a:endParaRPr lang="en-US"/>
          </a:p>
        </p:txBody>
      </p:sp>
    </p:spTree>
    <p:extLst>
      <p:ext uri="{BB962C8B-B14F-4D97-AF65-F5344CB8AC3E}">
        <p14:creationId xmlns:p14="http://schemas.microsoft.com/office/powerpoint/2010/main" val="859592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defining the Kernels that are applied to the 2D sentence embedding, the width is fixed to the length of the embedding.</a:t>
            </a:r>
          </a:p>
          <a:p>
            <a:endParaRPr lang="en-US" dirty="0"/>
          </a:p>
          <a:p>
            <a:r>
              <a:rPr lang="en-US" dirty="0"/>
              <a:t>The height of the kernel represents how many words are looked at to generate the convolved feature.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difference from image analysis is that kernel doesn’t slide over the length of the embedding, only over the words in the sequence.</a:t>
            </a:r>
          </a:p>
          <a:p>
            <a:endParaRPr lang="en-US" dirty="0"/>
          </a:p>
        </p:txBody>
      </p:sp>
      <p:sp>
        <p:nvSpPr>
          <p:cNvPr id="4" name="Slide Number Placeholder 3"/>
          <p:cNvSpPr>
            <a:spLocks noGrp="1"/>
          </p:cNvSpPr>
          <p:nvPr>
            <p:ph type="sldNum" sz="quarter" idx="5"/>
          </p:nvPr>
        </p:nvSpPr>
        <p:spPr/>
        <p:txBody>
          <a:bodyPr/>
          <a:lstStyle/>
          <a:p>
            <a:fld id="{27DEF642-877A-3748-9CD7-D82B07A9C9C9}" type="slidenum">
              <a:rPr lang="en-US" smtClean="0"/>
              <a:t>22</a:t>
            </a:fld>
            <a:endParaRPr lang="en-US"/>
          </a:p>
        </p:txBody>
      </p:sp>
    </p:spTree>
    <p:extLst>
      <p:ext uri="{BB962C8B-B14F-4D97-AF65-F5344CB8AC3E}">
        <p14:creationId xmlns:p14="http://schemas.microsoft.com/office/powerpoint/2010/main" val="3303244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kernel of size 2 being applied to the phrase “the good movie”</a:t>
            </a:r>
          </a:p>
          <a:p>
            <a:endParaRPr lang="en-US" dirty="0"/>
          </a:p>
          <a:p>
            <a:r>
              <a:rPr lang="en-US" dirty="0"/>
              <a:t>What does a kernel with size 2 learn?</a:t>
            </a:r>
          </a:p>
          <a:p>
            <a:endParaRPr lang="en-US" dirty="0"/>
          </a:p>
          <a:p>
            <a:r>
              <a:rPr lang="en-US" dirty="0"/>
              <a:t>It characterized the relationship between adjacent words, which are also known as bigrams. </a:t>
            </a:r>
          </a:p>
          <a:p>
            <a:endParaRPr lang="en-US" dirty="0"/>
          </a:p>
          <a:p>
            <a:r>
              <a:rPr lang="en-US" dirty="0"/>
              <a:t>Here the kernel is being applied to the bigram “good movie”.</a:t>
            </a:r>
          </a:p>
          <a:p>
            <a:endParaRPr lang="en-US" dirty="0"/>
          </a:p>
          <a:p>
            <a:r>
              <a:rPr lang="en-US" dirty="0"/>
              <a:t> </a:t>
            </a:r>
          </a:p>
        </p:txBody>
      </p:sp>
      <p:sp>
        <p:nvSpPr>
          <p:cNvPr id="4" name="Slide Number Placeholder 3"/>
          <p:cNvSpPr>
            <a:spLocks noGrp="1"/>
          </p:cNvSpPr>
          <p:nvPr>
            <p:ph type="sldNum" sz="quarter" idx="5"/>
          </p:nvPr>
        </p:nvSpPr>
        <p:spPr/>
        <p:txBody>
          <a:bodyPr/>
          <a:lstStyle/>
          <a:p>
            <a:fld id="{27DEF642-877A-3748-9CD7-D82B07A9C9C9}" type="slidenum">
              <a:rPr lang="en-US" smtClean="0"/>
              <a:t>23</a:t>
            </a:fld>
            <a:endParaRPr lang="en-US"/>
          </a:p>
        </p:txBody>
      </p:sp>
    </p:spTree>
    <p:extLst>
      <p:ext uri="{BB962C8B-B14F-4D97-AF65-F5344CB8AC3E}">
        <p14:creationId xmlns:p14="http://schemas.microsoft.com/office/powerpoint/2010/main" val="243759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text analysis, bigrams help identify common word pairs and patterns within a body of text. This can be useful for tasks like: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Sentiment Analysis: Understanding the sentiment behind phrases. For example, “not good” has a different sentiment than “very good,” and bigrams help capture this nuance.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Topic Modeling: Identifying topics within a text by looking at frequently occurring bigrams, which can indicate key themes or subjects.</a:t>
            </a:r>
          </a:p>
        </p:txBody>
      </p:sp>
      <p:sp>
        <p:nvSpPr>
          <p:cNvPr id="4" name="Slide Number Placeholder 3"/>
          <p:cNvSpPr>
            <a:spLocks noGrp="1"/>
          </p:cNvSpPr>
          <p:nvPr>
            <p:ph type="sldNum" sz="quarter" idx="5"/>
          </p:nvPr>
        </p:nvSpPr>
        <p:spPr/>
        <p:txBody>
          <a:bodyPr/>
          <a:lstStyle/>
          <a:p>
            <a:fld id="{27DEF642-877A-3748-9CD7-D82B07A9C9C9}" type="slidenum">
              <a:rPr lang="en-US" smtClean="0"/>
              <a:t>24</a:t>
            </a:fld>
            <a:endParaRPr lang="en-US"/>
          </a:p>
        </p:txBody>
      </p:sp>
    </p:spTree>
    <p:extLst>
      <p:ext uri="{BB962C8B-B14F-4D97-AF65-F5344CB8AC3E}">
        <p14:creationId xmlns:p14="http://schemas.microsoft.com/office/powerpoint/2010/main" val="1736735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kernel is applied to the sentence to produce the feature vector.</a:t>
            </a:r>
          </a:p>
          <a:p>
            <a:endParaRPr lang="en-US" dirty="0"/>
          </a:p>
          <a:p>
            <a:r>
              <a:rPr lang="en-US" dirty="0"/>
              <a:t>And in a similar way to image analysis, a pooling layer is applied to the convolved features to preserve the most significant information.</a:t>
            </a:r>
          </a:p>
          <a:p>
            <a:endParaRPr lang="en-US" dirty="0"/>
          </a:p>
        </p:txBody>
      </p:sp>
      <p:sp>
        <p:nvSpPr>
          <p:cNvPr id="4" name="Slide Number Placeholder 3"/>
          <p:cNvSpPr>
            <a:spLocks noGrp="1"/>
          </p:cNvSpPr>
          <p:nvPr>
            <p:ph type="sldNum" sz="quarter" idx="5"/>
          </p:nvPr>
        </p:nvSpPr>
        <p:spPr/>
        <p:txBody>
          <a:bodyPr/>
          <a:lstStyle/>
          <a:p>
            <a:fld id="{27DEF642-877A-3748-9CD7-D82B07A9C9C9}" type="slidenum">
              <a:rPr lang="en-US" smtClean="0"/>
              <a:t>25</a:t>
            </a:fld>
            <a:endParaRPr lang="en-US"/>
          </a:p>
        </p:txBody>
      </p:sp>
    </p:spTree>
    <p:extLst>
      <p:ext uri="{BB962C8B-B14F-4D97-AF65-F5344CB8AC3E}">
        <p14:creationId xmlns:p14="http://schemas.microsoft.com/office/powerpoint/2010/main" val="3130601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effectively detect the diverse range of features necessary for a classification task, relying on a single convolutional kernel is insufficient.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multiple kernels of varying sizes are required to automatically learn and capture local features from the input data.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Typical kernel sizes include 3, 5, and 7, while the number of kernels can range from 64 to 512.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variety allows the network to identify and combine different patterns, enhancing its ability to accurately classify and recognize complex inputs.</a:t>
            </a:r>
            <a:endParaRPr lang="en-US" dirty="0"/>
          </a:p>
        </p:txBody>
      </p:sp>
      <p:sp>
        <p:nvSpPr>
          <p:cNvPr id="4" name="Slide Number Placeholder 3"/>
          <p:cNvSpPr>
            <a:spLocks noGrp="1"/>
          </p:cNvSpPr>
          <p:nvPr>
            <p:ph type="sldNum" sz="quarter" idx="5"/>
          </p:nvPr>
        </p:nvSpPr>
        <p:spPr/>
        <p:txBody>
          <a:bodyPr/>
          <a:lstStyle/>
          <a:p>
            <a:fld id="{27DEF642-877A-3748-9CD7-D82B07A9C9C9}" type="slidenum">
              <a:rPr lang="en-US" smtClean="0"/>
              <a:t>26</a:t>
            </a:fld>
            <a:endParaRPr lang="en-US"/>
          </a:p>
        </p:txBody>
      </p:sp>
    </p:spTree>
    <p:extLst>
      <p:ext uri="{BB962C8B-B14F-4D97-AF65-F5344CB8AC3E}">
        <p14:creationId xmlns:p14="http://schemas.microsoft.com/office/powerpoint/2010/main" val="1061050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learned about how we can generate word vectors, or embeddings, based on the context it is used in text.</a:t>
            </a:r>
          </a:p>
          <a:p>
            <a:endParaRPr lang="en-US" dirty="0"/>
          </a:p>
          <a:p>
            <a:r>
              <a:rPr lang="en-US" dirty="0"/>
              <a:t>But can we go further and build a vector representation of a sentence? </a:t>
            </a:r>
          </a:p>
          <a:p>
            <a:endParaRPr lang="en-US" dirty="0"/>
          </a:p>
          <a:p>
            <a:r>
              <a:rPr lang="en-US" dirty="0"/>
              <a:t>For example, take the sentence, “The patient was given immunotherapy.”  </a:t>
            </a:r>
          </a:p>
          <a:p>
            <a:endParaRPr lang="en-US" dirty="0"/>
          </a:p>
          <a:p>
            <a:r>
              <a:rPr lang="en-US" dirty="0"/>
              <a:t>We have individual vectors for each of the words, but how can we use those to create a vector representation of the sentence?</a:t>
            </a:r>
          </a:p>
        </p:txBody>
      </p:sp>
      <p:sp>
        <p:nvSpPr>
          <p:cNvPr id="4" name="Slide Number Placeholder 3"/>
          <p:cNvSpPr>
            <a:spLocks noGrp="1"/>
          </p:cNvSpPr>
          <p:nvPr>
            <p:ph type="sldNum" sz="quarter" idx="5"/>
          </p:nvPr>
        </p:nvSpPr>
        <p:spPr/>
        <p:txBody>
          <a:bodyPr/>
          <a:lstStyle/>
          <a:p>
            <a:fld id="{27DEF642-877A-3748-9CD7-D82B07A9C9C9}" type="slidenum">
              <a:rPr lang="en-US" smtClean="0"/>
              <a:t>3</a:t>
            </a:fld>
            <a:endParaRPr lang="en-US"/>
          </a:p>
        </p:txBody>
      </p:sp>
    </p:spTree>
    <p:extLst>
      <p:ext uri="{BB962C8B-B14F-4D97-AF65-F5344CB8AC3E}">
        <p14:creationId xmlns:p14="http://schemas.microsoft.com/office/powerpoint/2010/main" val="367515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simple approach is to apply a reduction technique. </a:t>
            </a:r>
          </a:p>
          <a:p>
            <a:endParaRPr lang="en-US" dirty="0"/>
          </a:p>
          <a:p>
            <a:r>
              <a:rPr lang="en-US" dirty="0"/>
              <a:t>That is to say, we take the mean of individual features of the embeddings of all the words in the sentence.</a:t>
            </a:r>
          </a:p>
          <a:p>
            <a:endParaRPr lang="en-US" dirty="0"/>
          </a:p>
          <a:p>
            <a:r>
              <a:rPr lang="en-US" dirty="0"/>
              <a:t>In the example, the embedding spans horizontally and each word is stacked on top of each other. </a:t>
            </a:r>
          </a:p>
          <a:p>
            <a:endParaRPr lang="en-US" dirty="0"/>
          </a:p>
          <a:p>
            <a:r>
              <a:rPr lang="en-US" dirty="0"/>
              <a:t>Each value of the embedding is averaged to compute the sentence representation.</a:t>
            </a:r>
          </a:p>
        </p:txBody>
      </p:sp>
      <p:sp>
        <p:nvSpPr>
          <p:cNvPr id="4" name="Slide Number Placeholder 3"/>
          <p:cNvSpPr>
            <a:spLocks noGrp="1"/>
          </p:cNvSpPr>
          <p:nvPr>
            <p:ph type="sldNum" sz="quarter" idx="5"/>
          </p:nvPr>
        </p:nvSpPr>
        <p:spPr/>
        <p:txBody>
          <a:bodyPr/>
          <a:lstStyle/>
          <a:p>
            <a:fld id="{27DEF642-877A-3748-9CD7-D82B07A9C9C9}" type="slidenum">
              <a:rPr lang="en-US" smtClean="0"/>
              <a:t>4</a:t>
            </a:fld>
            <a:endParaRPr lang="en-US"/>
          </a:p>
        </p:txBody>
      </p:sp>
    </p:spTree>
    <p:extLst>
      <p:ext uri="{BB962C8B-B14F-4D97-AF65-F5344CB8AC3E}">
        <p14:creationId xmlns:p14="http://schemas.microsoft.com/office/powerpoint/2010/main" val="423232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causes several issues. </a:t>
            </a:r>
          </a:p>
          <a:p>
            <a:endParaRPr lang="en-US" dirty="0"/>
          </a:p>
          <a:p>
            <a:r>
              <a:rPr lang="en-US" dirty="0"/>
              <a:t>For one, the ordering of the sentence does not matter. The embeddings for “Are you good” will average to the same representation as the phrase “you are good.”</a:t>
            </a:r>
          </a:p>
          <a:p>
            <a:endParaRPr lang="en-US" dirty="0"/>
          </a:p>
          <a:p>
            <a:r>
              <a:rPr lang="en-US" dirty="0"/>
              <a:t>Also, negation doesn’t have a large impact on the sentence representation.</a:t>
            </a:r>
          </a:p>
          <a:p>
            <a:endParaRPr lang="en-US" dirty="0"/>
          </a:p>
          <a:p>
            <a:r>
              <a:rPr lang="en-US" dirty="0"/>
              <a:t>For example, in the sentences “I do want a car” and “I don’t want a car”, 4 out of 5 words will contribute the same to the sentence embedding, resulting in similar embeddings for opposite meaning sentences.</a:t>
            </a:r>
          </a:p>
          <a:p>
            <a:endParaRPr lang="en-US" dirty="0"/>
          </a:p>
          <a:p>
            <a:r>
              <a:rPr lang="en-US" dirty="0"/>
              <a:t>The embeddings generated from a simple operation on the word vectors often don’t capture the important nuances of language, like syntax and semantics. </a:t>
            </a:r>
          </a:p>
        </p:txBody>
      </p:sp>
      <p:sp>
        <p:nvSpPr>
          <p:cNvPr id="4" name="Slide Number Placeholder 3"/>
          <p:cNvSpPr>
            <a:spLocks noGrp="1"/>
          </p:cNvSpPr>
          <p:nvPr>
            <p:ph type="sldNum" sz="quarter" idx="5"/>
          </p:nvPr>
        </p:nvSpPr>
        <p:spPr/>
        <p:txBody>
          <a:bodyPr/>
          <a:lstStyle/>
          <a:p>
            <a:fld id="{27DEF642-877A-3748-9CD7-D82B07A9C9C9}" type="slidenum">
              <a:rPr lang="en-US" smtClean="0"/>
              <a:t>5</a:t>
            </a:fld>
            <a:endParaRPr lang="en-US"/>
          </a:p>
        </p:txBody>
      </p:sp>
    </p:spTree>
    <p:extLst>
      <p:ext uri="{BB962C8B-B14F-4D97-AF65-F5344CB8AC3E}">
        <p14:creationId xmlns:p14="http://schemas.microsoft.com/office/powerpoint/2010/main" val="647174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is to use Convolutional Neural Networks, or CNNs.</a:t>
            </a:r>
          </a:p>
          <a:p>
            <a:endParaRPr lang="en-US" dirty="0"/>
          </a:p>
          <a:p>
            <a:r>
              <a:rPr lang="en-US" dirty="0"/>
              <a:t>The CNN architecture was initially developed for image processing, where is was used to classify the objects in an image.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data is organized into uniform columns and rows, like the pixels of an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sentence can be organized in a similar way, with words making up the rows and the embeddings making up the columns. </a:t>
            </a:r>
          </a:p>
          <a:p>
            <a:endParaRPr lang="en-US" dirty="0"/>
          </a:p>
          <a:p>
            <a:r>
              <a:rPr lang="en-US" dirty="0"/>
              <a:t>There are two main operations in CNNs, which can be thought of feature extractors on 2D input. </a:t>
            </a:r>
          </a:p>
          <a:p>
            <a:endParaRPr lang="en-US" dirty="0"/>
          </a:p>
          <a:p>
            <a:r>
              <a:rPr lang="en-US" sz="1200" b="0" i="0" kern="1200" dirty="0">
                <a:solidFill>
                  <a:schemeClr val="tx1"/>
                </a:solidFill>
                <a:effectLst/>
                <a:latin typeface="+mn-lt"/>
                <a:ea typeface="+mn-ea"/>
                <a:cs typeface="+mn-cs"/>
              </a:rPr>
              <a:t>Convolution applies filters to input data to extract features, while pooling reduces the dimensionality of the data by summarizing regions.</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F05F4F0-2E62-8B4A-85A7-32CBA2BD59BC}" type="slidenum">
              <a:rPr lang="en-US" smtClean="0"/>
              <a:t>6</a:t>
            </a:fld>
            <a:endParaRPr lang="en-US"/>
          </a:p>
        </p:txBody>
      </p:sp>
    </p:spTree>
    <p:extLst>
      <p:ext uri="{BB962C8B-B14F-4D97-AF65-F5344CB8AC3E}">
        <p14:creationId xmlns:p14="http://schemas.microsoft.com/office/powerpoint/2010/main" val="3793420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from image classification to motivate the application of CNNs to text.</a:t>
            </a:r>
          </a:p>
        </p:txBody>
      </p:sp>
      <p:sp>
        <p:nvSpPr>
          <p:cNvPr id="4" name="Slide Number Placeholder 3"/>
          <p:cNvSpPr>
            <a:spLocks noGrp="1"/>
          </p:cNvSpPr>
          <p:nvPr>
            <p:ph type="sldNum" sz="quarter" idx="10"/>
          </p:nvPr>
        </p:nvSpPr>
        <p:spPr/>
        <p:txBody>
          <a:bodyPr/>
          <a:lstStyle/>
          <a:p>
            <a:fld id="{9F05F4F0-2E62-8B4A-85A7-32CBA2BD59BC}" type="slidenum">
              <a:rPr lang="en-US" smtClean="0"/>
              <a:t>7</a:t>
            </a:fld>
            <a:endParaRPr lang="en-US"/>
          </a:p>
        </p:txBody>
      </p:sp>
    </p:spTree>
    <p:extLst>
      <p:ext uri="{BB962C8B-B14F-4D97-AF65-F5344CB8AC3E}">
        <p14:creationId xmlns:p14="http://schemas.microsoft.com/office/powerpoint/2010/main" val="1649766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typical CNN, the </a:t>
            </a:r>
            <a:r>
              <a:rPr lang="en-US" sz="1200" b="0" i="0" kern="1200" dirty="0">
                <a:solidFill>
                  <a:schemeClr val="tx1"/>
                </a:solidFill>
                <a:effectLst/>
                <a:latin typeface="+mn-lt"/>
                <a:ea typeface="+mn-ea"/>
                <a:cs typeface="+mn-cs"/>
              </a:rPr>
              <a:t>image is first processed by several convolutional layers, each applying filters to detect features like edges and textures.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followed by pooling layers that </a:t>
            </a:r>
            <a:r>
              <a:rPr lang="en-US" sz="1200" b="0" i="0" kern="1200" dirty="0" err="1">
                <a:solidFill>
                  <a:schemeClr val="tx1"/>
                </a:solidFill>
                <a:effectLst/>
                <a:latin typeface="+mn-lt"/>
                <a:ea typeface="+mn-ea"/>
                <a:cs typeface="+mn-cs"/>
              </a:rPr>
              <a:t>downsample</a:t>
            </a:r>
            <a:r>
              <a:rPr lang="en-US" sz="1200" b="0" i="0" kern="1200" dirty="0">
                <a:solidFill>
                  <a:schemeClr val="tx1"/>
                </a:solidFill>
                <a:effectLst/>
                <a:latin typeface="+mn-lt"/>
                <a:ea typeface="+mn-ea"/>
                <a:cs typeface="+mn-cs"/>
              </a:rPr>
              <a:t> the feature maps, reducing their size while retaining important information.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several rounds of convolution and pooling, the output is flattened and passed through fully connected layers.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fully connected layers combine the extracted features to make a final prediction in the classification layer, assigning probabilities to different classes.</a:t>
            </a:r>
          </a:p>
          <a:p>
            <a:endParaRPr lang="en-US" dirty="0"/>
          </a:p>
          <a:p>
            <a:r>
              <a:rPr lang="en-US" dirty="0"/>
              <a:t>Let’s break that down a bit more.</a:t>
            </a:r>
          </a:p>
        </p:txBody>
      </p:sp>
      <p:sp>
        <p:nvSpPr>
          <p:cNvPr id="4" name="Slide Number Placeholder 3"/>
          <p:cNvSpPr>
            <a:spLocks noGrp="1"/>
          </p:cNvSpPr>
          <p:nvPr>
            <p:ph type="sldNum" sz="quarter" idx="5"/>
          </p:nvPr>
        </p:nvSpPr>
        <p:spPr/>
        <p:txBody>
          <a:bodyPr/>
          <a:lstStyle/>
          <a:p>
            <a:fld id="{27DEF642-877A-3748-9CD7-D82B07A9C9C9}" type="slidenum">
              <a:rPr lang="en-US" smtClean="0"/>
              <a:t>8</a:t>
            </a:fld>
            <a:endParaRPr lang="en-US"/>
          </a:p>
        </p:txBody>
      </p:sp>
    </p:spTree>
    <p:extLst>
      <p:ext uri="{BB962C8B-B14F-4D97-AF65-F5344CB8AC3E}">
        <p14:creationId xmlns:p14="http://schemas.microsoft.com/office/powerpoint/2010/main" val="2793032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traditional neural network made of fully connected layers, the 2D image can only be represented by a vector of pixel values.</a:t>
            </a:r>
          </a:p>
          <a:p>
            <a:endParaRPr lang="en-US" dirty="0"/>
          </a:p>
          <a:p>
            <a:r>
              <a:rPr lang="en-US" dirty="0"/>
              <a:t>This results in the representation being row by row of the image, and all spatial information is lost.</a:t>
            </a:r>
          </a:p>
          <a:p>
            <a:endParaRPr lang="en-US" dirty="0"/>
          </a:p>
          <a:p>
            <a:r>
              <a:rPr lang="en-US" dirty="0"/>
              <a:t>This type of model architecture also needs many parameters to fully connect all the neurons. </a:t>
            </a:r>
          </a:p>
        </p:txBody>
      </p:sp>
      <p:sp>
        <p:nvSpPr>
          <p:cNvPr id="4" name="Slide Number Placeholder 3"/>
          <p:cNvSpPr>
            <a:spLocks noGrp="1"/>
          </p:cNvSpPr>
          <p:nvPr>
            <p:ph type="sldNum" sz="quarter" idx="5"/>
          </p:nvPr>
        </p:nvSpPr>
        <p:spPr/>
        <p:txBody>
          <a:bodyPr/>
          <a:lstStyle/>
          <a:p>
            <a:fld id="{27DEF642-877A-3748-9CD7-D82B07A9C9C9}" type="slidenum">
              <a:rPr lang="en-US" smtClean="0"/>
              <a:t>9</a:t>
            </a:fld>
            <a:endParaRPr lang="en-US"/>
          </a:p>
        </p:txBody>
      </p:sp>
    </p:spTree>
    <p:extLst>
      <p:ext uri="{BB962C8B-B14F-4D97-AF65-F5344CB8AC3E}">
        <p14:creationId xmlns:p14="http://schemas.microsoft.com/office/powerpoint/2010/main" val="23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35D9-15E5-1E41-A0A4-6221EBF5D8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AADB7-07DF-964A-A1D2-A192597603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10A02D-7866-3D44-8EEF-562D5690831F}"/>
              </a:ext>
            </a:extLst>
          </p:cNvPr>
          <p:cNvSpPr>
            <a:spLocks noGrp="1"/>
          </p:cNvSpPr>
          <p:nvPr>
            <p:ph type="dt" sz="half" idx="10"/>
          </p:nvPr>
        </p:nvSpPr>
        <p:spPr/>
        <p:txBody>
          <a:bodyPr/>
          <a:lstStyle/>
          <a:p>
            <a:fld id="{CDA456EC-293D-6641-B2C5-C44BFE79AF44}" type="datetimeFigureOut">
              <a:rPr lang="en-US" smtClean="0"/>
              <a:t>11/13/2024</a:t>
            </a:fld>
            <a:endParaRPr lang="en-US"/>
          </a:p>
        </p:txBody>
      </p:sp>
      <p:sp>
        <p:nvSpPr>
          <p:cNvPr id="5" name="Footer Placeholder 4">
            <a:extLst>
              <a:ext uri="{FF2B5EF4-FFF2-40B4-BE49-F238E27FC236}">
                <a16:creationId xmlns:a16="http://schemas.microsoft.com/office/drawing/2014/main" id="{E14998AB-737C-3044-B492-DF0E001B1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7F185-9528-0E4D-B577-740BF88BFF80}"/>
              </a:ext>
            </a:extLst>
          </p:cNvPr>
          <p:cNvSpPr>
            <a:spLocks noGrp="1"/>
          </p:cNvSpPr>
          <p:nvPr>
            <p:ph type="sldNum" sz="quarter" idx="12"/>
          </p:nvPr>
        </p:nvSpPr>
        <p:spPr/>
        <p:txBody>
          <a:bodyPr/>
          <a:lstStyle/>
          <a:p>
            <a:fld id="{8B2CF0FC-5616-594D-918C-34AE2584B767}" type="slidenum">
              <a:rPr lang="en-US" smtClean="0"/>
              <a:t>‹#›</a:t>
            </a:fld>
            <a:endParaRPr lang="en-US"/>
          </a:p>
        </p:txBody>
      </p:sp>
    </p:spTree>
    <p:extLst>
      <p:ext uri="{BB962C8B-B14F-4D97-AF65-F5344CB8AC3E}">
        <p14:creationId xmlns:p14="http://schemas.microsoft.com/office/powerpoint/2010/main" val="196318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3FE4-9547-5B48-ADDF-D274C36AE9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C13E07-61E6-A247-BE31-079546F203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38DAB-A9FF-1D44-B318-294180F3BB40}"/>
              </a:ext>
            </a:extLst>
          </p:cNvPr>
          <p:cNvSpPr>
            <a:spLocks noGrp="1"/>
          </p:cNvSpPr>
          <p:nvPr>
            <p:ph type="dt" sz="half" idx="10"/>
          </p:nvPr>
        </p:nvSpPr>
        <p:spPr/>
        <p:txBody>
          <a:bodyPr/>
          <a:lstStyle/>
          <a:p>
            <a:fld id="{CDA456EC-293D-6641-B2C5-C44BFE79AF44}" type="datetimeFigureOut">
              <a:rPr lang="en-US" smtClean="0"/>
              <a:t>11/13/2024</a:t>
            </a:fld>
            <a:endParaRPr lang="en-US"/>
          </a:p>
        </p:txBody>
      </p:sp>
      <p:sp>
        <p:nvSpPr>
          <p:cNvPr id="5" name="Footer Placeholder 4">
            <a:extLst>
              <a:ext uri="{FF2B5EF4-FFF2-40B4-BE49-F238E27FC236}">
                <a16:creationId xmlns:a16="http://schemas.microsoft.com/office/drawing/2014/main" id="{1193948D-F7CC-1246-9573-9F280F165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2D498-EA82-7843-A060-A1E8D141154B}"/>
              </a:ext>
            </a:extLst>
          </p:cNvPr>
          <p:cNvSpPr>
            <a:spLocks noGrp="1"/>
          </p:cNvSpPr>
          <p:nvPr>
            <p:ph type="sldNum" sz="quarter" idx="12"/>
          </p:nvPr>
        </p:nvSpPr>
        <p:spPr/>
        <p:txBody>
          <a:bodyPr/>
          <a:lstStyle/>
          <a:p>
            <a:fld id="{8B2CF0FC-5616-594D-918C-34AE2584B767}" type="slidenum">
              <a:rPr lang="en-US" smtClean="0"/>
              <a:t>‹#›</a:t>
            </a:fld>
            <a:endParaRPr lang="en-US"/>
          </a:p>
        </p:txBody>
      </p:sp>
    </p:spTree>
    <p:extLst>
      <p:ext uri="{BB962C8B-B14F-4D97-AF65-F5344CB8AC3E}">
        <p14:creationId xmlns:p14="http://schemas.microsoft.com/office/powerpoint/2010/main" val="4192175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E038EA-23B5-DB4F-849F-C7B00D0825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8EA237-B54E-494B-B4FC-A2FB53EA9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F5F5D-5076-4C46-9149-5A593804DB80}"/>
              </a:ext>
            </a:extLst>
          </p:cNvPr>
          <p:cNvSpPr>
            <a:spLocks noGrp="1"/>
          </p:cNvSpPr>
          <p:nvPr>
            <p:ph type="dt" sz="half" idx="10"/>
          </p:nvPr>
        </p:nvSpPr>
        <p:spPr/>
        <p:txBody>
          <a:bodyPr/>
          <a:lstStyle/>
          <a:p>
            <a:fld id="{CDA456EC-293D-6641-B2C5-C44BFE79AF44}" type="datetimeFigureOut">
              <a:rPr lang="en-US" smtClean="0"/>
              <a:t>11/13/2024</a:t>
            </a:fld>
            <a:endParaRPr lang="en-US"/>
          </a:p>
        </p:txBody>
      </p:sp>
      <p:sp>
        <p:nvSpPr>
          <p:cNvPr id="5" name="Footer Placeholder 4">
            <a:extLst>
              <a:ext uri="{FF2B5EF4-FFF2-40B4-BE49-F238E27FC236}">
                <a16:creationId xmlns:a16="http://schemas.microsoft.com/office/drawing/2014/main" id="{3F07E23D-3A36-0343-8DA6-3BAECE98EB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18EFC-3D69-0648-BB77-870F984F6312}"/>
              </a:ext>
            </a:extLst>
          </p:cNvPr>
          <p:cNvSpPr>
            <a:spLocks noGrp="1"/>
          </p:cNvSpPr>
          <p:nvPr>
            <p:ph type="sldNum" sz="quarter" idx="12"/>
          </p:nvPr>
        </p:nvSpPr>
        <p:spPr/>
        <p:txBody>
          <a:bodyPr/>
          <a:lstStyle/>
          <a:p>
            <a:fld id="{8B2CF0FC-5616-594D-918C-34AE2584B767}" type="slidenum">
              <a:rPr lang="en-US" smtClean="0"/>
              <a:t>‹#›</a:t>
            </a:fld>
            <a:endParaRPr lang="en-US"/>
          </a:p>
        </p:txBody>
      </p:sp>
    </p:spTree>
    <p:extLst>
      <p:ext uri="{BB962C8B-B14F-4D97-AF65-F5344CB8AC3E}">
        <p14:creationId xmlns:p14="http://schemas.microsoft.com/office/powerpoint/2010/main" val="2948286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80BAB-1211-0C48-BFFF-FC84ABCD47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EA42F1-992C-C14C-8D37-7B0B7BCB33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42546-2B33-964B-A311-D18EF7034DF2}"/>
              </a:ext>
            </a:extLst>
          </p:cNvPr>
          <p:cNvSpPr>
            <a:spLocks noGrp="1"/>
          </p:cNvSpPr>
          <p:nvPr>
            <p:ph type="dt" sz="half" idx="10"/>
          </p:nvPr>
        </p:nvSpPr>
        <p:spPr/>
        <p:txBody>
          <a:bodyPr/>
          <a:lstStyle/>
          <a:p>
            <a:fld id="{CDA456EC-293D-6641-B2C5-C44BFE79AF44}" type="datetimeFigureOut">
              <a:rPr lang="en-US" smtClean="0"/>
              <a:t>11/13/2024</a:t>
            </a:fld>
            <a:endParaRPr lang="en-US"/>
          </a:p>
        </p:txBody>
      </p:sp>
      <p:sp>
        <p:nvSpPr>
          <p:cNvPr id="5" name="Footer Placeholder 4">
            <a:extLst>
              <a:ext uri="{FF2B5EF4-FFF2-40B4-BE49-F238E27FC236}">
                <a16:creationId xmlns:a16="http://schemas.microsoft.com/office/drawing/2014/main" id="{AA9681EF-7D3C-0E4E-B82C-A6E9407E2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20DBC-EAC0-9F4D-9279-D4D2BAF11C42}"/>
              </a:ext>
            </a:extLst>
          </p:cNvPr>
          <p:cNvSpPr>
            <a:spLocks noGrp="1"/>
          </p:cNvSpPr>
          <p:nvPr>
            <p:ph type="sldNum" sz="quarter" idx="12"/>
          </p:nvPr>
        </p:nvSpPr>
        <p:spPr/>
        <p:txBody>
          <a:bodyPr/>
          <a:lstStyle/>
          <a:p>
            <a:fld id="{8B2CF0FC-5616-594D-918C-34AE2584B767}" type="slidenum">
              <a:rPr lang="en-US" smtClean="0"/>
              <a:t>‹#›</a:t>
            </a:fld>
            <a:endParaRPr lang="en-US"/>
          </a:p>
        </p:txBody>
      </p:sp>
    </p:spTree>
    <p:extLst>
      <p:ext uri="{BB962C8B-B14F-4D97-AF65-F5344CB8AC3E}">
        <p14:creationId xmlns:p14="http://schemas.microsoft.com/office/powerpoint/2010/main" val="3732843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0720-6AD6-BA4E-BC6F-099BDFDED2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10935F-0579-0947-A645-F2A2BFC180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143119-39E6-9546-AC12-E9798E25ED22}"/>
              </a:ext>
            </a:extLst>
          </p:cNvPr>
          <p:cNvSpPr>
            <a:spLocks noGrp="1"/>
          </p:cNvSpPr>
          <p:nvPr>
            <p:ph type="dt" sz="half" idx="10"/>
          </p:nvPr>
        </p:nvSpPr>
        <p:spPr/>
        <p:txBody>
          <a:bodyPr/>
          <a:lstStyle/>
          <a:p>
            <a:fld id="{CDA456EC-293D-6641-B2C5-C44BFE79AF44}" type="datetimeFigureOut">
              <a:rPr lang="en-US" smtClean="0"/>
              <a:t>11/13/2024</a:t>
            </a:fld>
            <a:endParaRPr lang="en-US"/>
          </a:p>
        </p:txBody>
      </p:sp>
      <p:sp>
        <p:nvSpPr>
          <p:cNvPr id="5" name="Footer Placeholder 4">
            <a:extLst>
              <a:ext uri="{FF2B5EF4-FFF2-40B4-BE49-F238E27FC236}">
                <a16:creationId xmlns:a16="http://schemas.microsoft.com/office/drawing/2014/main" id="{11E19058-70F2-FE4F-933D-2950641BE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5D26F-36E5-774B-977C-6BD2F544D356}"/>
              </a:ext>
            </a:extLst>
          </p:cNvPr>
          <p:cNvSpPr>
            <a:spLocks noGrp="1"/>
          </p:cNvSpPr>
          <p:nvPr>
            <p:ph type="sldNum" sz="quarter" idx="12"/>
          </p:nvPr>
        </p:nvSpPr>
        <p:spPr/>
        <p:txBody>
          <a:bodyPr/>
          <a:lstStyle/>
          <a:p>
            <a:fld id="{8B2CF0FC-5616-594D-918C-34AE2584B767}" type="slidenum">
              <a:rPr lang="en-US" smtClean="0"/>
              <a:t>‹#›</a:t>
            </a:fld>
            <a:endParaRPr lang="en-US"/>
          </a:p>
        </p:txBody>
      </p:sp>
    </p:spTree>
    <p:extLst>
      <p:ext uri="{BB962C8B-B14F-4D97-AF65-F5344CB8AC3E}">
        <p14:creationId xmlns:p14="http://schemas.microsoft.com/office/powerpoint/2010/main" val="259552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4F55-9EAA-E549-998B-4B8CA8BF28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F5A437-826A-084F-8C63-E5FA8BEDB5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828F66-D37C-1E49-A94D-702D5153D9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6681DB-DEAD-3040-9659-A9711E5FBA45}"/>
              </a:ext>
            </a:extLst>
          </p:cNvPr>
          <p:cNvSpPr>
            <a:spLocks noGrp="1"/>
          </p:cNvSpPr>
          <p:nvPr>
            <p:ph type="dt" sz="half" idx="10"/>
          </p:nvPr>
        </p:nvSpPr>
        <p:spPr/>
        <p:txBody>
          <a:bodyPr/>
          <a:lstStyle/>
          <a:p>
            <a:fld id="{CDA456EC-293D-6641-B2C5-C44BFE79AF44}" type="datetimeFigureOut">
              <a:rPr lang="en-US" smtClean="0"/>
              <a:t>11/13/2024</a:t>
            </a:fld>
            <a:endParaRPr lang="en-US"/>
          </a:p>
        </p:txBody>
      </p:sp>
      <p:sp>
        <p:nvSpPr>
          <p:cNvPr id="6" name="Footer Placeholder 5">
            <a:extLst>
              <a:ext uri="{FF2B5EF4-FFF2-40B4-BE49-F238E27FC236}">
                <a16:creationId xmlns:a16="http://schemas.microsoft.com/office/drawing/2014/main" id="{00DD081E-94FE-4E4A-BC9A-574D2989D5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2C67A-F2EE-584A-AE76-F17C0A0A8768}"/>
              </a:ext>
            </a:extLst>
          </p:cNvPr>
          <p:cNvSpPr>
            <a:spLocks noGrp="1"/>
          </p:cNvSpPr>
          <p:nvPr>
            <p:ph type="sldNum" sz="quarter" idx="12"/>
          </p:nvPr>
        </p:nvSpPr>
        <p:spPr/>
        <p:txBody>
          <a:bodyPr/>
          <a:lstStyle/>
          <a:p>
            <a:fld id="{8B2CF0FC-5616-594D-918C-34AE2584B767}" type="slidenum">
              <a:rPr lang="en-US" smtClean="0"/>
              <a:t>‹#›</a:t>
            </a:fld>
            <a:endParaRPr lang="en-US"/>
          </a:p>
        </p:txBody>
      </p:sp>
    </p:spTree>
    <p:extLst>
      <p:ext uri="{BB962C8B-B14F-4D97-AF65-F5344CB8AC3E}">
        <p14:creationId xmlns:p14="http://schemas.microsoft.com/office/powerpoint/2010/main" val="2670274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96A8-4C2C-0C46-9ED2-0C572B23A1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09D27A-CDF0-0741-B8DE-55BEBC3F12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948465-CB52-0748-806A-D9C641AD31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0B81F8-42DB-8A40-8250-120BEE8F66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B5B032-94C6-1845-BE00-AE758D2A51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74FABE-78E5-1E4F-973C-037A1061556A}"/>
              </a:ext>
            </a:extLst>
          </p:cNvPr>
          <p:cNvSpPr>
            <a:spLocks noGrp="1"/>
          </p:cNvSpPr>
          <p:nvPr>
            <p:ph type="dt" sz="half" idx="10"/>
          </p:nvPr>
        </p:nvSpPr>
        <p:spPr/>
        <p:txBody>
          <a:bodyPr/>
          <a:lstStyle/>
          <a:p>
            <a:fld id="{CDA456EC-293D-6641-B2C5-C44BFE79AF44}" type="datetimeFigureOut">
              <a:rPr lang="en-US" smtClean="0"/>
              <a:t>11/13/2024</a:t>
            </a:fld>
            <a:endParaRPr lang="en-US"/>
          </a:p>
        </p:txBody>
      </p:sp>
      <p:sp>
        <p:nvSpPr>
          <p:cNvPr id="8" name="Footer Placeholder 7">
            <a:extLst>
              <a:ext uri="{FF2B5EF4-FFF2-40B4-BE49-F238E27FC236}">
                <a16:creationId xmlns:a16="http://schemas.microsoft.com/office/drawing/2014/main" id="{1F2C57C8-27FA-7C43-BC1B-9AB78070C4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41406A-6E0B-8C46-B4E6-2D4BAD720AD9}"/>
              </a:ext>
            </a:extLst>
          </p:cNvPr>
          <p:cNvSpPr>
            <a:spLocks noGrp="1"/>
          </p:cNvSpPr>
          <p:nvPr>
            <p:ph type="sldNum" sz="quarter" idx="12"/>
          </p:nvPr>
        </p:nvSpPr>
        <p:spPr/>
        <p:txBody>
          <a:bodyPr/>
          <a:lstStyle/>
          <a:p>
            <a:fld id="{8B2CF0FC-5616-594D-918C-34AE2584B767}" type="slidenum">
              <a:rPr lang="en-US" smtClean="0"/>
              <a:t>‹#›</a:t>
            </a:fld>
            <a:endParaRPr lang="en-US"/>
          </a:p>
        </p:txBody>
      </p:sp>
    </p:spTree>
    <p:extLst>
      <p:ext uri="{BB962C8B-B14F-4D97-AF65-F5344CB8AC3E}">
        <p14:creationId xmlns:p14="http://schemas.microsoft.com/office/powerpoint/2010/main" val="183153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8DB9-F5B2-B848-B979-E8E6166677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1739D6-F9D4-7541-B13D-CC9E3EEC7418}"/>
              </a:ext>
            </a:extLst>
          </p:cNvPr>
          <p:cNvSpPr>
            <a:spLocks noGrp="1"/>
          </p:cNvSpPr>
          <p:nvPr>
            <p:ph type="dt" sz="half" idx="10"/>
          </p:nvPr>
        </p:nvSpPr>
        <p:spPr/>
        <p:txBody>
          <a:bodyPr/>
          <a:lstStyle/>
          <a:p>
            <a:fld id="{CDA456EC-293D-6641-B2C5-C44BFE79AF44}" type="datetimeFigureOut">
              <a:rPr lang="en-US" smtClean="0"/>
              <a:t>11/13/2024</a:t>
            </a:fld>
            <a:endParaRPr lang="en-US"/>
          </a:p>
        </p:txBody>
      </p:sp>
      <p:sp>
        <p:nvSpPr>
          <p:cNvPr id="4" name="Footer Placeholder 3">
            <a:extLst>
              <a:ext uri="{FF2B5EF4-FFF2-40B4-BE49-F238E27FC236}">
                <a16:creationId xmlns:a16="http://schemas.microsoft.com/office/drawing/2014/main" id="{17C01C8A-96D0-6949-B3F8-783CBA6632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6C8432-AC16-DC48-9FF8-73AEF425C759}"/>
              </a:ext>
            </a:extLst>
          </p:cNvPr>
          <p:cNvSpPr>
            <a:spLocks noGrp="1"/>
          </p:cNvSpPr>
          <p:nvPr>
            <p:ph type="sldNum" sz="quarter" idx="12"/>
          </p:nvPr>
        </p:nvSpPr>
        <p:spPr/>
        <p:txBody>
          <a:bodyPr/>
          <a:lstStyle/>
          <a:p>
            <a:fld id="{8B2CF0FC-5616-594D-918C-34AE2584B767}" type="slidenum">
              <a:rPr lang="en-US" smtClean="0"/>
              <a:t>‹#›</a:t>
            </a:fld>
            <a:endParaRPr lang="en-US"/>
          </a:p>
        </p:txBody>
      </p:sp>
    </p:spTree>
    <p:extLst>
      <p:ext uri="{BB962C8B-B14F-4D97-AF65-F5344CB8AC3E}">
        <p14:creationId xmlns:p14="http://schemas.microsoft.com/office/powerpoint/2010/main" val="3345978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20EE81-A2AA-A745-8C10-5FAE66D4701B}"/>
              </a:ext>
            </a:extLst>
          </p:cNvPr>
          <p:cNvSpPr>
            <a:spLocks noGrp="1"/>
          </p:cNvSpPr>
          <p:nvPr>
            <p:ph type="dt" sz="half" idx="10"/>
          </p:nvPr>
        </p:nvSpPr>
        <p:spPr/>
        <p:txBody>
          <a:bodyPr/>
          <a:lstStyle/>
          <a:p>
            <a:fld id="{CDA456EC-293D-6641-B2C5-C44BFE79AF44}" type="datetimeFigureOut">
              <a:rPr lang="en-US" smtClean="0"/>
              <a:t>11/13/2024</a:t>
            </a:fld>
            <a:endParaRPr lang="en-US"/>
          </a:p>
        </p:txBody>
      </p:sp>
      <p:sp>
        <p:nvSpPr>
          <p:cNvPr id="3" name="Footer Placeholder 2">
            <a:extLst>
              <a:ext uri="{FF2B5EF4-FFF2-40B4-BE49-F238E27FC236}">
                <a16:creationId xmlns:a16="http://schemas.microsoft.com/office/drawing/2014/main" id="{0B4BFCCB-126F-1347-806B-ED72AD5D2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0480D6-C707-0A44-B5A4-939FD8391D77}"/>
              </a:ext>
            </a:extLst>
          </p:cNvPr>
          <p:cNvSpPr>
            <a:spLocks noGrp="1"/>
          </p:cNvSpPr>
          <p:nvPr>
            <p:ph type="sldNum" sz="quarter" idx="12"/>
          </p:nvPr>
        </p:nvSpPr>
        <p:spPr/>
        <p:txBody>
          <a:bodyPr/>
          <a:lstStyle/>
          <a:p>
            <a:fld id="{8B2CF0FC-5616-594D-918C-34AE2584B767}" type="slidenum">
              <a:rPr lang="en-US" smtClean="0"/>
              <a:t>‹#›</a:t>
            </a:fld>
            <a:endParaRPr lang="en-US"/>
          </a:p>
        </p:txBody>
      </p:sp>
    </p:spTree>
    <p:extLst>
      <p:ext uri="{BB962C8B-B14F-4D97-AF65-F5344CB8AC3E}">
        <p14:creationId xmlns:p14="http://schemas.microsoft.com/office/powerpoint/2010/main" val="3862180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E0C6-2A5B-0149-979D-5CA490889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EA01F2-B897-5047-90BD-25AAA7E58A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337A78-B967-2841-B0CF-494D423E84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C5FB9-219E-9846-AD9D-5AE58ED0D373}"/>
              </a:ext>
            </a:extLst>
          </p:cNvPr>
          <p:cNvSpPr>
            <a:spLocks noGrp="1"/>
          </p:cNvSpPr>
          <p:nvPr>
            <p:ph type="dt" sz="half" idx="10"/>
          </p:nvPr>
        </p:nvSpPr>
        <p:spPr/>
        <p:txBody>
          <a:bodyPr/>
          <a:lstStyle/>
          <a:p>
            <a:fld id="{CDA456EC-293D-6641-B2C5-C44BFE79AF44}" type="datetimeFigureOut">
              <a:rPr lang="en-US" smtClean="0"/>
              <a:t>11/13/2024</a:t>
            </a:fld>
            <a:endParaRPr lang="en-US"/>
          </a:p>
        </p:txBody>
      </p:sp>
      <p:sp>
        <p:nvSpPr>
          <p:cNvPr id="6" name="Footer Placeholder 5">
            <a:extLst>
              <a:ext uri="{FF2B5EF4-FFF2-40B4-BE49-F238E27FC236}">
                <a16:creationId xmlns:a16="http://schemas.microsoft.com/office/drawing/2014/main" id="{44781FEB-BAF1-C04D-8DF3-E6DD1AC44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AEF967-5747-9340-AC4A-6B1D0D0251BF}"/>
              </a:ext>
            </a:extLst>
          </p:cNvPr>
          <p:cNvSpPr>
            <a:spLocks noGrp="1"/>
          </p:cNvSpPr>
          <p:nvPr>
            <p:ph type="sldNum" sz="quarter" idx="12"/>
          </p:nvPr>
        </p:nvSpPr>
        <p:spPr/>
        <p:txBody>
          <a:bodyPr/>
          <a:lstStyle/>
          <a:p>
            <a:fld id="{8B2CF0FC-5616-594D-918C-34AE2584B767}" type="slidenum">
              <a:rPr lang="en-US" smtClean="0"/>
              <a:t>‹#›</a:t>
            </a:fld>
            <a:endParaRPr lang="en-US"/>
          </a:p>
        </p:txBody>
      </p:sp>
    </p:spTree>
    <p:extLst>
      <p:ext uri="{BB962C8B-B14F-4D97-AF65-F5344CB8AC3E}">
        <p14:creationId xmlns:p14="http://schemas.microsoft.com/office/powerpoint/2010/main" val="1721954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557E-4717-294C-9F85-EA42574800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56B8A2-7BC3-E643-9FF2-285CD3DAA7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2098F0-1A58-D94D-A084-4C615A7A5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5A76AC-372C-FD4F-AF4E-ECA8A86DCC89}"/>
              </a:ext>
            </a:extLst>
          </p:cNvPr>
          <p:cNvSpPr>
            <a:spLocks noGrp="1"/>
          </p:cNvSpPr>
          <p:nvPr>
            <p:ph type="dt" sz="half" idx="10"/>
          </p:nvPr>
        </p:nvSpPr>
        <p:spPr/>
        <p:txBody>
          <a:bodyPr/>
          <a:lstStyle/>
          <a:p>
            <a:fld id="{CDA456EC-293D-6641-B2C5-C44BFE79AF44}" type="datetimeFigureOut">
              <a:rPr lang="en-US" smtClean="0"/>
              <a:t>11/13/2024</a:t>
            </a:fld>
            <a:endParaRPr lang="en-US"/>
          </a:p>
        </p:txBody>
      </p:sp>
      <p:sp>
        <p:nvSpPr>
          <p:cNvPr id="6" name="Footer Placeholder 5">
            <a:extLst>
              <a:ext uri="{FF2B5EF4-FFF2-40B4-BE49-F238E27FC236}">
                <a16:creationId xmlns:a16="http://schemas.microsoft.com/office/drawing/2014/main" id="{D196885E-8CE5-4040-BB87-52825CB9E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456914-DC86-A245-9F36-CA78EFA7E977}"/>
              </a:ext>
            </a:extLst>
          </p:cNvPr>
          <p:cNvSpPr>
            <a:spLocks noGrp="1"/>
          </p:cNvSpPr>
          <p:nvPr>
            <p:ph type="sldNum" sz="quarter" idx="12"/>
          </p:nvPr>
        </p:nvSpPr>
        <p:spPr/>
        <p:txBody>
          <a:bodyPr/>
          <a:lstStyle/>
          <a:p>
            <a:fld id="{8B2CF0FC-5616-594D-918C-34AE2584B767}" type="slidenum">
              <a:rPr lang="en-US" smtClean="0"/>
              <a:t>‹#›</a:t>
            </a:fld>
            <a:endParaRPr lang="en-US"/>
          </a:p>
        </p:txBody>
      </p:sp>
    </p:spTree>
    <p:extLst>
      <p:ext uri="{BB962C8B-B14F-4D97-AF65-F5344CB8AC3E}">
        <p14:creationId xmlns:p14="http://schemas.microsoft.com/office/powerpoint/2010/main" val="130952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669987-D063-474B-B01A-5CDA21A7D2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B293B1-6680-874F-A90A-98DCCD1E98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3F723-2FE1-1345-BDD3-FBEB10283B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456EC-293D-6641-B2C5-C44BFE79AF44}" type="datetimeFigureOut">
              <a:rPr lang="en-US" smtClean="0"/>
              <a:t>11/13/2024</a:t>
            </a:fld>
            <a:endParaRPr lang="en-US"/>
          </a:p>
        </p:txBody>
      </p:sp>
      <p:sp>
        <p:nvSpPr>
          <p:cNvPr id="5" name="Footer Placeholder 4">
            <a:extLst>
              <a:ext uri="{FF2B5EF4-FFF2-40B4-BE49-F238E27FC236}">
                <a16:creationId xmlns:a16="http://schemas.microsoft.com/office/drawing/2014/main" id="{43DF6FF5-913B-D144-B979-8AEF1DEBF8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8AAB50-1B88-C44F-A31E-C53E41C734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2CF0FC-5616-594D-918C-34AE2584B767}" type="slidenum">
              <a:rPr lang="en-US" smtClean="0"/>
              <a:t>‹#›</a:t>
            </a:fld>
            <a:endParaRPr lang="en-US"/>
          </a:p>
        </p:txBody>
      </p:sp>
    </p:spTree>
    <p:extLst>
      <p:ext uri="{BB962C8B-B14F-4D97-AF65-F5344CB8AC3E}">
        <p14:creationId xmlns:p14="http://schemas.microsoft.com/office/powerpoint/2010/main" val="3670925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N-gra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6FAD-F819-40BE-9402-81FBE98EF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361" y="127820"/>
            <a:ext cx="7075277" cy="4694655"/>
          </a:xfrm>
          <a:prstGeom prst="rect">
            <a:avLst/>
          </a:prstGeom>
        </p:spPr>
      </p:pic>
      <p:sp>
        <p:nvSpPr>
          <p:cNvPr id="2" name="Title 1">
            <a:extLst>
              <a:ext uri="{FF2B5EF4-FFF2-40B4-BE49-F238E27FC236}">
                <a16:creationId xmlns:a16="http://schemas.microsoft.com/office/drawing/2014/main" id="{A6FAFACC-3A77-4930-806F-AEC046CCD12E}"/>
              </a:ext>
            </a:extLst>
          </p:cNvPr>
          <p:cNvSpPr>
            <a:spLocks noGrp="1"/>
          </p:cNvSpPr>
          <p:nvPr>
            <p:ph type="ctrTitle"/>
          </p:nvPr>
        </p:nvSpPr>
        <p:spPr>
          <a:xfrm>
            <a:off x="1524000" y="2814638"/>
            <a:ext cx="9144000" cy="2387600"/>
          </a:xfrm>
        </p:spPr>
        <p:txBody>
          <a:bodyPr>
            <a:normAutofit/>
          </a:bodyPr>
          <a:lstStyle/>
          <a:p>
            <a:r>
              <a:rPr lang="en-US" dirty="0"/>
              <a:t>AIM-AHEAD Introductory Courses in AI/ML Concepts</a:t>
            </a:r>
          </a:p>
        </p:txBody>
      </p:sp>
      <p:sp>
        <p:nvSpPr>
          <p:cNvPr id="3" name="Subtitle 2">
            <a:extLst>
              <a:ext uri="{FF2B5EF4-FFF2-40B4-BE49-F238E27FC236}">
                <a16:creationId xmlns:a16="http://schemas.microsoft.com/office/drawing/2014/main" id="{D33701D1-BCDF-4163-B365-80F2E75A5E5B}"/>
              </a:ext>
            </a:extLst>
          </p:cNvPr>
          <p:cNvSpPr>
            <a:spLocks noGrp="1"/>
          </p:cNvSpPr>
          <p:nvPr>
            <p:ph type="subTitle" idx="1"/>
          </p:nvPr>
        </p:nvSpPr>
        <p:spPr>
          <a:xfrm>
            <a:off x="1524000" y="5202238"/>
            <a:ext cx="9144000" cy="1655762"/>
          </a:xfrm>
        </p:spPr>
        <p:txBody>
          <a:bodyPr/>
          <a:lstStyle/>
          <a:p>
            <a:r>
              <a:rPr lang="en-US" dirty="0"/>
              <a:t>Module 6: Natural Language Processing</a:t>
            </a:r>
          </a:p>
          <a:p>
            <a:r>
              <a:rPr lang="en-US" dirty="0"/>
              <a:t>Text Classification</a:t>
            </a:r>
          </a:p>
          <a:p>
            <a:r>
              <a:rPr lang="en-US" sz="1600" dirty="0"/>
              <a:t>Adapted from the Health Informatics and Data Science Masters Degree Program, Georgetown University</a:t>
            </a:r>
          </a:p>
        </p:txBody>
      </p:sp>
    </p:spTree>
    <p:extLst>
      <p:ext uri="{BB962C8B-B14F-4D97-AF65-F5344CB8AC3E}">
        <p14:creationId xmlns:p14="http://schemas.microsoft.com/office/powerpoint/2010/main" val="249662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4A46-5598-C549-9C1C-D72DE5A1E1DA}"/>
              </a:ext>
            </a:extLst>
          </p:cNvPr>
          <p:cNvSpPr>
            <a:spLocks noGrp="1"/>
          </p:cNvSpPr>
          <p:nvPr>
            <p:ph type="title"/>
          </p:nvPr>
        </p:nvSpPr>
        <p:spPr>
          <a:xfrm>
            <a:off x="838200" y="365126"/>
            <a:ext cx="10515600" cy="810532"/>
          </a:xfrm>
        </p:spPr>
        <p:txBody>
          <a:bodyPr>
            <a:normAutofit/>
          </a:bodyPr>
          <a:lstStyle/>
          <a:p>
            <a:r>
              <a:rPr lang="en-US" sz="3600" dirty="0"/>
              <a:t>CNN Intuition: Compute Local Spatial features</a:t>
            </a:r>
          </a:p>
        </p:txBody>
      </p:sp>
      <p:pic>
        <p:nvPicPr>
          <p:cNvPr id="4" name="Picture 3">
            <a:extLst>
              <a:ext uri="{FF2B5EF4-FFF2-40B4-BE49-F238E27FC236}">
                <a16:creationId xmlns:a16="http://schemas.microsoft.com/office/drawing/2014/main" id="{2E989629-862A-E242-A892-746FE667D191}"/>
              </a:ext>
            </a:extLst>
          </p:cNvPr>
          <p:cNvPicPr>
            <a:picLocks noChangeAspect="1"/>
          </p:cNvPicPr>
          <p:nvPr/>
        </p:nvPicPr>
        <p:blipFill>
          <a:blip r:embed="rId3"/>
          <a:stretch>
            <a:fillRect/>
          </a:stretch>
        </p:blipFill>
        <p:spPr>
          <a:xfrm>
            <a:off x="1759152" y="1544899"/>
            <a:ext cx="8299248" cy="5095386"/>
          </a:xfrm>
          <a:prstGeom prst="rect">
            <a:avLst/>
          </a:prstGeom>
        </p:spPr>
      </p:pic>
    </p:spTree>
    <p:extLst>
      <p:ext uri="{BB962C8B-B14F-4D97-AF65-F5344CB8AC3E}">
        <p14:creationId xmlns:p14="http://schemas.microsoft.com/office/powerpoint/2010/main" val="979005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4A46-5598-C549-9C1C-D72DE5A1E1DA}"/>
              </a:ext>
            </a:extLst>
          </p:cNvPr>
          <p:cNvSpPr>
            <a:spLocks noGrp="1"/>
          </p:cNvSpPr>
          <p:nvPr>
            <p:ph type="title"/>
          </p:nvPr>
        </p:nvSpPr>
        <p:spPr>
          <a:xfrm>
            <a:off x="838200" y="365126"/>
            <a:ext cx="10515600" cy="810532"/>
          </a:xfrm>
        </p:spPr>
        <p:txBody>
          <a:bodyPr>
            <a:normAutofit/>
          </a:bodyPr>
          <a:lstStyle/>
          <a:p>
            <a:r>
              <a:rPr lang="en-US" sz="3600" dirty="0"/>
              <a:t>CNN Intuition: Convoluted features</a:t>
            </a:r>
          </a:p>
        </p:txBody>
      </p:sp>
      <p:pic>
        <p:nvPicPr>
          <p:cNvPr id="3" name="Picture 2">
            <a:extLst>
              <a:ext uri="{FF2B5EF4-FFF2-40B4-BE49-F238E27FC236}">
                <a16:creationId xmlns:a16="http://schemas.microsoft.com/office/drawing/2014/main" id="{9BB47116-8410-7B41-934E-73ABD64E590F}"/>
              </a:ext>
            </a:extLst>
          </p:cNvPr>
          <p:cNvPicPr>
            <a:picLocks noChangeAspect="1"/>
          </p:cNvPicPr>
          <p:nvPr/>
        </p:nvPicPr>
        <p:blipFill>
          <a:blip r:embed="rId3"/>
          <a:stretch>
            <a:fillRect/>
          </a:stretch>
        </p:blipFill>
        <p:spPr>
          <a:xfrm>
            <a:off x="624114" y="1342482"/>
            <a:ext cx="10943771" cy="4775815"/>
          </a:xfrm>
          <a:prstGeom prst="rect">
            <a:avLst/>
          </a:prstGeom>
        </p:spPr>
      </p:pic>
    </p:spTree>
    <p:extLst>
      <p:ext uri="{BB962C8B-B14F-4D97-AF65-F5344CB8AC3E}">
        <p14:creationId xmlns:p14="http://schemas.microsoft.com/office/powerpoint/2010/main" val="3763954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A173-DD96-684D-97BB-1EA714131F8B}"/>
              </a:ext>
            </a:extLst>
          </p:cNvPr>
          <p:cNvSpPr>
            <a:spLocks noGrp="1"/>
          </p:cNvSpPr>
          <p:nvPr>
            <p:ph type="title"/>
          </p:nvPr>
        </p:nvSpPr>
        <p:spPr>
          <a:xfrm>
            <a:off x="838200" y="365125"/>
            <a:ext cx="10515600" cy="737961"/>
          </a:xfrm>
        </p:spPr>
        <p:txBody>
          <a:bodyPr/>
          <a:lstStyle/>
          <a:p>
            <a:r>
              <a:rPr lang="en-US" dirty="0"/>
              <a:t>Convoluted features: High Level Feature</a:t>
            </a:r>
          </a:p>
        </p:txBody>
      </p:sp>
      <p:pic>
        <p:nvPicPr>
          <p:cNvPr id="7" name="Picture 6">
            <a:extLst>
              <a:ext uri="{FF2B5EF4-FFF2-40B4-BE49-F238E27FC236}">
                <a16:creationId xmlns:a16="http://schemas.microsoft.com/office/drawing/2014/main" id="{82A1A0F7-81AA-F642-8FDC-6B452B0743CE}"/>
              </a:ext>
            </a:extLst>
          </p:cNvPr>
          <p:cNvPicPr>
            <a:picLocks noChangeAspect="1"/>
          </p:cNvPicPr>
          <p:nvPr/>
        </p:nvPicPr>
        <p:blipFill>
          <a:blip r:embed="rId3"/>
          <a:stretch>
            <a:fillRect/>
          </a:stretch>
        </p:blipFill>
        <p:spPr>
          <a:xfrm>
            <a:off x="348343" y="1735396"/>
            <a:ext cx="11219543" cy="3143751"/>
          </a:xfrm>
          <a:prstGeom prst="rect">
            <a:avLst/>
          </a:prstGeom>
        </p:spPr>
      </p:pic>
      <p:pic>
        <p:nvPicPr>
          <p:cNvPr id="8" name="Picture 7">
            <a:extLst>
              <a:ext uri="{FF2B5EF4-FFF2-40B4-BE49-F238E27FC236}">
                <a16:creationId xmlns:a16="http://schemas.microsoft.com/office/drawing/2014/main" id="{10A49CB1-DC48-DD4B-AC34-4FA6116B861D}"/>
              </a:ext>
            </a:extLst>
          </p:cNvPr>
          <p:cNvPicPr>
            <a:picLocks noChangeAspect="1"/>
          </p:cNvPicPr>
          <p:nvPr/>
        </p:nvPicPr>
        <p:blipFill>
          <a:blip r:embed="rId3"/>
          <a:stretch>
            <a:fillRect/>
          </a:stretch>
        </p:blipFill>
        <p:spPr>
          <a:xfrm>
            <a:off x="500743" y="1887796"/>
            <a:ext cx="11219543" cy="3143751"/>
          </a:xfrm>
          <a:prstGeom prst="rect">
            <a:avLst/>
          </a:prstGeom>
        </p:spPr>
      </p:pic>
    </p:spTree>
    <p:extLst>
      <p:ext uri="{BB962C8B-B14F-4D97-AF65-F5344CB8AC3E}">
        <p14:creationId xmlns:p14="http://schemas.microsoft.com/office/powerpoint/2010/main" val="1679161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A173-DD96-684D-97BB-1EA714131F8B}"/>
              </a:ext>
            </a:extLst>
          </p:cNvPr>
          <p:cNvSpPr>
            <a:spLocks noGrp="1"/>
          </p:cNvSpPr>
          <p:nvPr>
            <p:ph type="title"/>
          </p:nvPr>
        </p:nvSpPr>
        <p:spPr>
          <a:xfrm>
            <a:off x="838200" y="365125"/>
            <a:ext cx="10515600" cy="737961"/>
          </a:xfrm>
        </p:spPr>
        <p:txBody>
          <a:bodyPr/>
          <a:lstStyle/>
          <a:p>
            <a:r>
              <a:rPr lang="en-US" dirty="0"/>
              <a:t>Multiple Convolutions</a:t>
            </a:r>
          </a:p>
        </p:txBody>
      </p:sp>
      <p:pic>
        <p:nvPicPr>
          <p:cNvPr id="3" name="Picture 2">
            <a:extLst>
              <a:ext uri="{FF2B5EF4-FFF2-40B4-BE49-F238E27FC236}">
                <a16:creationId xmlns:a16="http://schemas.microsoft.com/office/drawing/2014/main" id="{6161719A-126A-DC4F-9274-C926E017A358}"/>
              </a:ext>
            </a:extLst>
          </p:cNvPr>
          <p:cNvPicPr>
            <a:picLocks noChangeAspect="1"/>
          </p:cNvPicPr>
          <p:nvPr/>
        </p:nvPicPr>
        <p:blipFill>
          <a:blip r:embed="rId3"/>
          <a:stretch>
            <a:fillRect/>
          </a:stretch>
        </p:blipFill>
        <p:spPr>
          <a:xfrm>
            <a:off x="958487" y="1290461"/>
            <a:ext cx="6698236" cy="3898040"/>
          </a:xfrm>
          <a:prstGeom prst="rect">
            <a:avLst/>
          </a:prstGeom>
        </p:spPr>
      </p:pic>
      <p:sp>
        <p:nvSpPr>
          <p:cNvPr id="4" name="TextBox 3">
            <a:extLst>
              <a:ext uri="{FF2B5EF4-FFF2-40B4-BE49-F238E27FC236}">
                <a16:creationId xmlns:a16="http://schemas.microsoft.com/office/drawing/2014/main" id="{99AC4131-848F-144C-BB7C-E96D144B0A09}"/>
              </a:ext>
            </a:extLst>
          </p:cNvPr>
          <p:cNvSpPr txBox="1"/>
          <p:nvPr/>
        </p:nvSpPr>
        <p:spPr>
          <a:xfrm>
            <a:off x="1178805" y="5618602"/>
            <a:ext cx="6132000" cy="369332"/>
          </a:xfrm>
          <a:prstGeom prst="rect">
            <a:avLst/>
          </a:prstGeom>
          <a:noFill/>
        </p:spPr>
        <p:txBody>
          <a:bodyPr wrap="none" rtlCol="0">
            <a:spAutoFit/>
          </a:bodyPr>
          <a:lstStyle/>
          <a:p>
            <a:r>
              <a:rPr lang="en-US" dirty="0"/>
              <a:t>Hand written digit CNN demo: https://</a:t>
            </a:r>
            <a:r>
              <a:rPr lang="en-US" dirty="0" err="1"/>
              <a:t>adamharley.com</a:t>
            </a:r>
            <a:r>
              <a:rPr lang="en-US" dirty="0"/>
              <a:t>/</a:t>
            </a:r>
            <a:r>
              <a:rPr lang="en-US" dirty="0" err="1"/>
              <a:t>nn_vis</a:t>
            </a:r>
            <a:r>
              <a:rPr lang="en-US" dirty="0"/>
              <a:t>/</a:t>
            </a:r>
          </a:p>
        </p:txBody>
      </p:sp>
    </p:spTree>
    <p:extLst>
      <p:ext uri="{BB962C8B-B14F-4D97-AF65-F5344CB8AC3E}">
        <p14:creationId xmlns:p14="http://schemas.microsoft.com/office/powerpoint/2010/main" val="331566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6786-1294-614A-AA11-B5F072E7118B}"/>
              </a:ext>
            </a:extLst>
          </p:cNvPr>
          <p:cNvSpPr>
            <a:spLocks noGrp="1"/>
          </p:cNvSpPr>
          <p:nvPr>
            <p:ph type="title"/>
          </p:nvPr>
        </p:nvSpPr>
        <p:spPr>
          <a:xfrm>
            <a:off x="838200" y="365125"/>
            <a:ext cx="10515600" cy="752475"/>
          </a:xfrm>
        </p:spPr>
        <p:txBody>
          <a:bodyPr/>
          <a:lstStyle/>
          <a:p>
            <a:r>
              <a:rPr lang="en-US" dirty="0"/>
              <a:t>Convolution</a:t>
            </a:r>
          </a:p>
        </p:txBody>
      </p:sp>
      <p:sp>
        <p:nvSpPr>
          <p:cNvPr id="3" name="Content Placeholder 2">
            <a:extLst>
              <a:ext uri="{FF2B5EF4-FFF2-40B4-BE49-F238E27FC236}">
                <a16:creationId xmlns:a16="http://schemas.microsoft.com/office/drawing/2014/main" id="{C8F64ABB-AC6C-844A-A9D4-17063B8D0751}"/>
              </a:ext>
            </a:extLst>
          </p:cNvPr>
          <p:cNvSpPr>
            <a:spLocks noGrp="1"/>
          </p:cNvSpPr>
          <p:nvPr>
            <p:ph idx="1"/>
          </p:nvPr>
        </p:nvSpPr>
        <p:spPr>
          <a:xfrm>
            <a:off x="838200" y="1248229"/>
            <a:ext cx="10515600" cy="4928734"/>
          </a:xfrm>
        </p:spPr>
        <p:txBody>
          <a:bodyPr/>
          <a:lstStyle/>
          <a:p>
            <a:r>
              <a:rPr lang="en-US" dirty="0"/>
              <a:t>A filter (2D) of some size slides over the 2D data</a:t>
            </a:r>
          </a:p>
          <a:p>
            <a:endParaRPr lang="en-US" dirty="0"/>
          </a:p>
          <a:p>
            <a:r>
              <a:rPr lang="en-US" dirty="0"/>
              <a:t>This filter is 2D matrix of weights</a:t>
            </a:r>
          </a:p>
          <a:p>
            <a:endParaRPr lang="en-US" dirty="0"/>
          </a:p>
          <a:p>
            <a:r>
              <a:rPr lang="en-US" dirty="0"/>
              <a:t>Each sliding operation =&gt; dot product =&gt; one scalar value</a:t>
            </a:r>
          </a:p>
          <a:p>
            <a:endParaRPr lang="en-US" dirty="0"/>
          </a:p>
          <a:p>
            <a:r>
              <a:rPr lang="en-US" dirty="0"/>
              <a:t>After all sliding operations =&gt; a 2D </a:t>
            </a:r>
            <a:r>
              <a:rPr lang="en-US" b="1" dirty="0"/>
              <a:t>convoluted feature </a:t>
            </a:r>
            <a:r>
              <a:rPr lang="en-US" dirty="0"/>
              <a:t>= &gt; some local feature </a:t>
            </a:r>
          </a:p>
          <a:p>
            <a:pPr lvl="1"/>
            <a:r>
              <a:rPr lang="en-US" dirty="0"/>
              <a:t>Automatic feature generation</a:t>
            </a:r>
          </a:p>
          <a:p>
            <a:pPr lvl="1"/>
            <a:r>
              <a:rPr lang="en-US" dirty="0"/>
              <a:t>Learns some aspects of the input (image, text)</a:t>
            </a:r>
          </a:p>
        </p:txBody>
      </p:sp>
    </p:spTree>
    <p:extLst>
      <p:ext uri="{BB962C8B-B14F-4D97-AF65-F5344CB8AC3E}">
        <p14:creationId xmlns:p14="http://schemas.microsoft.com/office/powerpoint/2010/main" val="40940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6786-1294-614A-AA11-B5F072E7118B}"/>
              </a:ext>
            </a:extLst>
          </p:cNvPr>
          <p:cNvSpPr>
            <a:spLocks noGrp="1"/>
          </p:cNvSpPr>
          <p:nvPr>
            <p:ph type="title"/>
          </p:nvPr>
        </p:nvSpPr>
        <p:spPr>
          <a:xfrm>
            <a:off x="838200" y="365125"/>
            <a:ext cx="10515600" cy="752475"/>
          </a:xfrm>
        </p:spPr>
        <p:txBody>
          <a:bodyPr/>
          <a:lstStyle/>
          <a:p>
            <a:r>
              <a:rPr lang="en-US" dirty="0"/>
              <a:t>Convolution Example</a:t>
            </a:r>
          </a:p>
        </p:txBody>
      </p:sp>
      <p:pic>
        <p:nvPicPr>
          <p:cNvPr id="6" name="Picture 5">
            <a:extLst>
              <a:ext uri="{FF2B5EF4-FFF2-40B4-BE49-F238E27FC236}">
                <a16:creationId xmlns:a16="http://schemas.microsoft.com/office/drawing/2014/main" id="{F8463CE3-45B2-7041-806E-2522FEC23A7B}"/>
              </a:ext>
            </a:extLst>
          </p:cNvPr>
          <p:cNvPicPr>
            <a:picLocks noChangeAspect="1"/>
          </p:cNvPicPr>
          <p:nvPr/>
        </p:nvPicPr>
        <p:blipFill>
          <a:blip r:embed="rId3"/>
          <a:stretch>
            <a:fillRect/>
          </a:stretch>
        </p:blipFill>
        <p:spPr>
          <a:xfrm>
            <a:off x="1270000" y="1291770"/>
            <a:ext cx="9652000" cy="4949373"/>
          </a:xfrm>
          <a:prstGeom prst="rect">
            <a:avLst/>
          </a:prstGeom>
        </p:spPr>
      </p:pic>
    </p:spTree>
    <p:extLst>
      <p:ext uri="{BB962C8B-B14F-4D97-AF65-F5344CB8AC3E}">
        <p14:creationId xmlns:p14="http://schemas.microsoft.com/office/powerpoint/2010/main" val="2212837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6786-1294-614A-AA11-B5F072E7118B}"/>
              </a:ext>
            </a:extLst>
          </p:cNvPr>
          <p:cNvSpPr>
            <a:spLocks noGrp="1"/>
          </p:cNvSpPr>
          <p:nvPr>
            <p:ph type="title"/>
          </p:nvPr>
        </p:nvSpPr>
        <p:spPr>
          <a:xfrm>
            <a:off x="838200" y="365125"/>
            <a:ext cx="10515600" cy="752475"/>
          </a:xfrm>
        </p:spPr>
        <p:txBody>
          <a:bodyPr/>
          <a:lstStyle/>
          <a:p>
            <a:r>
              <a:rPr lang="en-US" dirty="0"/>
              <a:t>Sliding operation: Example</a:t>
            </a:r>
          </a:p>
        </p:txBody>
      </p:sp>
      <p:pic>
        <p:nvPicPr>
          <p:cNvPr id="2050" name="Picture 2">
            <a:extLst>
              <a:ext uri="{FF2B5EF4-FFF2-40B4-BE49-F238E27FC236}">
                <a16:creationId xmlns:a16="http://schemas.microsoft.com/office/drawing/2014/main" id="{5B788EBD-5F14-F846-8992-0DF81C2C4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543" y="1193248"/>
            <a:ext cx="7576457" cy="4999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606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7214-9F21-074D-B5E4-2BBCF590110B}"/>
              </a:ext>
            </a:extLst>
          </p:cNvPr>
          <p:cNvSpPr>
            <a:spLocks noGrp="1"/>
          </p:cNvSpPr>
          <p:nvPr>
            <p:ph type="title"/>
          </p:nvPr>
        </p:nvSpPr>
        <p:spPr>
          <a:xfrm>
            <a:off x="838200" y="365125"/>
            <a:ext cx="10279743" cy="737961"/>
          </a:xfrm>
        </p:spPr>
        <p:txBody>
          <a:bodyPr>
            <a:normAutofit/>
          </a:bodyPr>
          <a:lstStyle/>
          <a:p>
            <a:r>
              <a:rPr lang="en-US" sz="3600" b="1" dirty="0"/>
              <a:t>Pooling</a:t>
            </a:r>
            <a:endParaRPr lang="en-US" sz="3600" dirty="0"/>
          </a:p>
        </p:txBody>
      </p:sp>
      <p:sp>
        <p:nvSpPr>
          <p:cNvPr id="3" name="Content Placeholder 2">
            <a:extLst>
              <a:ext uri="{FF2B5EF4-FFF2-40B4-BE49-F238E27FC236}">
                <a16:creationId xmlns:a16="http://schemas.microsoft.com/office/drawing/2014/main" id="{D74CA3F4-8844-374A-A1B7-72ED925F6C3D}"/>
              </a:ext>
            </a:extLst>
          </p:cNvPr>
          <p:cNvSpPr>
            <a:spLocks noGrp="1"/>
          </p:cNvSpPr>
          <p:nvPr>
            <p:ph idx="1"/>
          </p:nvPr>
        </p:nvSpPr>
        <p:spPr>
          <a:xfrm>
            <a:off x="838200" y="1103086"/>
            <a:ext cx="10515600" cy="5073877"/>
          </a:xfrm>
        </p:spPr>
        <p:txBody>
          <a:bodyPr/>
          <a:lstStyle/>
          <a:p>
            <a:r>
              <a:rPr lang="en-US" dirty="0"/>
              <a:t>After obtaining features using convolution, we would next like to use them for classification.</a:t>
            </a:r>
          </a:p>
          <a:p>
            <a:endParaRPr lang="en-US" dirty="0"/>
          </a:p>
          <a:p>
            <a:r>
              <a:rPr lang="en-US" dirty="0"/>
              <a:t>But there will be a lot of convoluted features, because</a:t>
            </a:r>
          </a:p>
          <a:p>
            <a:pPr lvl="1"/>
            <a:r>
              <a:rPr lang="en-US" dirty="0"/>
              <a:t>We typically use a lot of different convolution kernels (128, 256..)</a:t>
            </a:r>
          </a:p>
          <a:p>
            <a:pPr lvl="1"/>
            <a:r>
              <a:rPr lang="en-US" dirty="0"/>
              <a:t>Of different sizes (3, 5, 7 ..)</a:t>
            </a:r>
          </a:p>
          <a:p>
            <a:pPr lvl="1"/>
            <a:endParaRPr lang="en-US" dirty="0"/>
          </a:p>
          <a:p>
            <a:r>
              <a:rPr lang="en-US" dirty="0"/>
              <a:t>Learning a classifier with these many convoluted features (typically in millions) is computationally slow and prone to overfitting</a:t>
            </a:r>
          </a:p>
          <a:p>
            <a:endParaRPr lang="en-US" dirty="0"/>
          </a:p>
          <a:p>
            <a:r>
              <a:rPr lang="en-US" dirty="0"/>
              <a:t>Solution: Pooling</a:t>
            </a:r>
          </a:p>
          <a:p>
            <a:pPr lvl="1"/>
            <a:endParaRPr lang="en-US" dirty="0"/>
          </a:p>
        </p:txBody>
      </p:sp>
    </p:spTree>
    <p:extLst>
      <p:ext uri="{BB962C8B-B14F-4D97-AF65-F5344CB8AC3E}">
        <p14:creationId xmlns:p14="http://schemas.microsoft.com/office/powerpoint/2010/main" val="29438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7214-9F21-074D-B5E4-2BBCF590110B}"/>
              </a:ext>
            </a:extLst>
          </p:cNvPr>
          <p:cNvSpPr>
            <a:spLocks noGrp="1"/>
          </p:cNvSpPr>
          <p:nvPr>
            <p:ph type="title"/>
          </p:nvPr>
        </p:nvSpPr>
        <p:spPr>
          <a:xfrm>
            <a:off x="838200" y="365125"/>
            <a:ext cx="10279743" cy="737961"/>
          </a:xfrm>
        </p:spPr>
        <p:txBody>
          <a:bodyPr>
            <a:normAutofit/>
          </a:bodyPr>
          <a:lstStyle/>
          <a:p>
            <a:r>
              <a:rPr lang="en-US" sz="3600" b="1" dirty="0"/>
              <a:t>Pooling</a:t>
            </a:r>
            <a:endParaRPr lang="en-US" sz="3600" dirty="0"/>
          </a:p>
        </p:txBody>
      </p:sp>
      <p:sp>
        <p:nvSpPr>
          <p:cNvPr id="3" name="Content Placeholder 2">
            <a:extLst>
              <a:ext uri="{FF2B5EF4-FFF2-40B4-BE49-F238E27FC236}">
                <a16:creationId xmlns:a16="http://schemas.microsoft.com/office/drawing/2014/main" id="{D74CA3F4-8844-374A-A1B7-72ED925F6C3D}"/>
              </a:ext>
            </a:extLst>
          </p:cNvPr>
          <p:cNvSpPr>
            <a:spLocks noGrp="1"/>
          </p:cNvSpPr>
          <p:nvPr>
            <p:ph idx="1"/>
          </p:nvPr>
        </p:nvSpPr>
        <p:spPr>
          <a:xfrm>
            <a:off x="838200" y="1103086"/>
            <a:ext cx="10515600" cy="5073877"/>
          </a:xfrm>
        </p:spPr>
        <p:txBody>
          <a:bodyPr/>
          <a:lstStyle/>
          <a:p>
            <a:endParaRPr lang="en-US" dirty="0"/>
          </a:p>
          <a:p>
            <a:r>
              <a:rPr lang="en-US" dirty="0"/>
              <a:t>convolved features =&gt; “stationarity” property of a subset of input</a:t>
            </a:r>
          </a:p>
          <a:p>
            <a:endParaRPr lang="en-US" dirty="0"/>
          </a:p>
          <a:p>
            <a:r>
              <a:rPr lang="en-US" dirty="0"/>
              <a:t>Pooling =&gt; aggregate statistics of these features at various locations</a:t>
            </a:r>
          </a:p>
          <a:p>
            <a:endParaRPr lang="en-US" dirty="0"/>
          </a:p>
          <a:p>
            <a:r>
              <a:rPr lang="en-US" dirty="0"/>
              <a:t>Compute the mean (or max) value of a particular feature over a region of the image. </a:t>
            </a:r>
          </a:p>
        </p:txBody>
      </p:sp>
    </p:spTree>
    <p:extLst>
      <p:ext uri="{BB962C8B-B14F-4D97-AF65-F5344CB8AC3E}">
        <p14:creationId xmlns:p14="http://schemas.microsoft.com/office/powerpoint/2010/main" val="647547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7214-9F21-074D-B5E4-2BBCF590110B}"/>
              </a:ext>
            </a:extLst>
          </p:cNvPr>
          <p:cNvSpPr>
            <a:spLocks noGrp="1"/>
          </p:cNvSpPr>
          <p:nvPr>
            <p:ph type="title"/>
          </p:nvPr>
        </p:nvSpPr>
        <p:spPr>
          <a:xfrm>
            <a:off x="838200" y="365125"/>
            <a:ext cx="10279743" cy="737961"/>
          </a:xfrm>
        </p:spPr>
        <p:txBody>
          <a:bodyPr>
            <a:normAutofit/>
          </a:bodyPr>
          <a:lstStyle/>
          <a:p>
            <a:r>
              <a:rPr lang="en-US" sz="3600" b="1" dirty="0"/>
              <a:t>Pooling</a:t>
            </a:r>
            <a:endParaRPr lang="en-US" sz="3600" dirty="0"/>
          </a:p>
        </p:txBody>
      </p:sp>
      <p:pic>
        <p:nvPicPr>
          <p:cNvPr id="3074" name="Picture 2">
            <a:extLst>
              <a:ext uri="{FF2B5EF4-FFF2-40B4-BE49-F238E27FC236}">
                <a16:creationId xmlns:a16="http://schemas.microsoft.com/office/drawing/2014/main" id="{00E9366D-E2F7-0146-B2CD-A5C7EE0F4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486" y="1340663"/>
            <a:ext cx="9093200" cy="524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403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DA1F-07CD-3349-9902-6FBDD13FA13A}"/>
              </a:ext>
            </a:extLst>
          </p:cNvPr>
          <p:cNvSpPr>
            <a:spLocks noGrp="1"/>
          </p:cNvSpPr>
          <p:nvPr>
            <p:ph type="title"/>
          </p:nvPr>
        </p:nvSpPr>
        <p:spPr>
          <a:xfrm>
            <a:off x="974354" y="1127848"/>
            <a:ext cx="10515600" cy="2852737"/>
          </a:xfrm>
        </p:spPr>
        <p:txBody>
          <a:bodyPr/>
          <a:lstStyle/>
          <a:p>
            <a:r>
              <a:rPr lang="en-US" dirty="0"/>
              <a:t>Text Classification</a:t>
            </a:r>
          </a:p>
        </p:txBody>
      </p:sp>
      <p:sp>
        <p:nvSpPr>
          <p:cNvPr id="6" name="Text Placeholder 5">
            <a:extLst>
              <a:ext uri="{FF2B5EF4-FFF2-40B4-BE49-F238E27FC236}">
                <a16:creationId xmlns:a16="http://schemas.microsoft.com/office/drawing/2014/main" id="{4824EB56-9B70-3145-AECE-F50984C1ADEF}"/>
              </a:ext>
            </a:extLst>
          </p:cNvPr>
          <p:cNvSpPr>
            <a:spLocks noGrp="1"/>
          </p:cNvSpPr>
          <p:nvPr>
            <p:ph type="body" idx="1"/>
          </p:nvPr>
        </p:nvSpPr>
        <p:spPr/>
        <p:txBody>
          <a:bodyPr/>
          <a:lstStyle/>
          <a:p>
            <a:r>
              <a:rPr lang="en-US" dirty="0"/>
              <a:t>Convolutional Neural Nets (CNN)</a:t>
            </a:r>
            <a:endParaRPr lang="en-US" b="1" dirty="0"/>
          </a:p>
        </p:txBody>
      </p:sp>
    </p:spTree>
    <p:extLst>
      <p:ext uri="{BB962C8B-B14F-4D97-AF65-F5344CB8AC3E}">
        <p14:creationId xmlns:p14="http://schemas.microsoft.com/office/powerpoint/2010/main" val="108449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DA1F-07CD-3349-9902-6FBDD13FA13A}"/>
              </a:ext>
            </a:extLst>
          </p:cNvPr>
          <p:cNvSpPr>
            <a:spLocks noGrp="1"/>
          </p:cNvSpPr>
          <p:nvPr>
            <p:ph type="title"/>
          </p:nvPr>
        </p:nvSpPr>
        <p:spPr>
          <a:xfrm>
            <a:off x="974354" y="1127848"/>
            <a:ext cx="10515600" cy="2852737"/>
          </a:xfrm>
        </p:spPr>
        <p:txBody>
          <a:bodyPr/>
          <a:lstStyle/>
          <a:p>
            <a:r>
              <a:rPr lang="en-US" dirty="0"/>
              <a:t>CNN for Text classification</a:t>
            </a:r>
            <a:endParaRPr lang="en-US" b="1" dirty="0"/>
          </a:p>
        </p:txBody>
      </p:sp>
      <p:sp>
        <p:nvSpPr>
          <p:cNvPr id="6" name="Text Placeholder 5">
            <a:extLst>
              <a:ext uri="{FF2B5EF4-FFF2-40B4-BE49-F238E27FC236}">
                <a16:creationId xmlns:a16="http://schemas.microsoft.com/office/drawing/2014/main" id="{4824EB56-9B70-3145-AECE-F50984C1ADEF}"/>
              </a:ext>
            </a:extLst>
          </p:cNvPr>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959387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9A3ED-D331-2848-BCF5-A5BB43249164}"/>
              </a:ext>
            </a:extLst>
          </p:cNvPr>
          <p:cNvSpPr>
            <a:spLocks noGrp="1"/>
          </p:cNvSpPr>
          <p:nvPr>
            <p:ph type="title"/>
          </p:nvPr>
        </p:nvSpPr>
        <p:spPr>
          <a:xfrm>
            <a:off x="838200" y="365126"/>
            <a:ext cx="10515600" cy="607332"/>
          </a:xfrm>
        </p:spPr>
        <p:txBody>
          <a:bodyPr>
            <a:normAutofit fontScale="90000"/>
          </a:bodyPr>
          <a:lstStyle/>
          <a:p>
            <a:r>
              <a:rPr lang="en-US" dirty="0"/>
              <a:t>Input: Embedding Space </a:t>
            </a:r>
          </a:p>
        </p:txBody>
      </p:sp>
      <p:sp>
        <p:nvSpPr>
          <p:cNvPr id="5" name="Content Placeholder 4">
            <a:extLst>
              <a:ext uri="{FF2B5EF4-FFF2-40B4-BE49-F238E27FC236}">
                <a16:creationId xmlns:a16="http://schemas.microsoft.com/office/drawing/2014/main" id="{C7158CCB-D7E6-D84C-AE20-7808E9E77520}"/>
              </a:ext>
            </a:extLst>
          </p:cNvPr>
          <p:cNvSpPr>
            <a:spLocks noGrp="1"/>
          </p:cNvSpPr>
          <p:nvPr>
            <p:ph idx="1"/>
          </p:nvPr>
        </p:nvSpPr>
        <p:spPr>
          <a:xfrm>
            <a:off x="809171" y="1430337"/>
            <a:ext cx="10802258" cy="607332"/>
          </a:xfrm>
        </p:spPr>
        <p:txBody>
          <a:bodyPr>
            <a:noAutofit/>
          </a:bodyPr>
          <a:lstStyle/>
          <a:p>
            <a:r>
              <a:rPr lang="en-US" sz="2400" dirty="0"/>
              <a:t>A 2D matrix, where each word is represented by a fixed dimension vector</a:t>
            </a:r>
          </a:p>
        </p:txBody>
      </p:sp>
      <p:pic>
        <p:nvPicPr>
          <p:cNvPr id="7" name="Picture 6">
            <a:extLst>
              <a:ext uri="{FF2B5EF4-FFF2-40B4-BE49-F238E27FC236}">
                <a16:creationId xmlns:a16="http://schemas.microsoft.com/office/drawing/2014/main" id="{883FBEA0-5BFB-6243-8F1C-DECC9FA4376C}"/>
              </a:ext>
            </a:extLst>
          </p:cNvPr>
          <p:cNvPicPr>
            <a:picLocks noChangeAspect="1"/>
          </p:cNvPicPr>
          <p:nvPr/>
        </p:nvPicPr>
        <p:blipFill>
          <a:blip r:embed="rId3"/>
          <a:stretch>
            <a:fillRect/>
          </a:stretch>
        </p:blipFill>
        <p:spPr>
          <a:xfrm>
            <a:off x="3735973" y="2306864"/>
            <a:ext cx="4720054" cy="3223079"/>
          </a:xfrm>
          <a:prstGeom prst="rect">
            <a:avLst/>
          </a:prstGeom>
        </p:spPr>
      </p:pic>
    </p:spTree>
    <p:extLst>
      <p:ext uri="{BB962C8B-B14F-4D97-AF65-F5344CB8AC3E}">
        <p14:creationId xmlns:p14="http://schemas.microsoft.com/office/powerpoint/2010/main" val="1920132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9A3ED-D331-2848-BCF5-A5BB43249164}"/>
              </a:ext>
            </a:extLst>
          </p:cNvPr>
          <p:cNvSpPr>
            <a:spLocks noGrp="1"/>
          </p:cNvSpPr>
          <p:nvPr>
            <p:ph type="title"/>
          </p:nvPr>
        </p:nvSpPr>
        <p:spPr>
          <a:xfrm>
            <a:off x="838200" y="365126"/>
            <a:ext cx="10515600" cy="607332"/>
          </a:xfrm>
        </p:spPr>
        <p:txBody>
          <a:bodyPr>
            <a:normAutofit fontScale="90000"/>
          </a:bodyPr>
          <a:lstStyle/>
          <a:p>
            <a:r>
              <a:rPr lang="en-US" dirty="0"/>
              <a:t>Convolution Kernel</a:t>
            </a:r>
          </a:p>
        </p:txBody>
      </p:sp>
      <p:sp>
        <p:nvSpPr>
          <p:cNvPr id="5" name="Content Placeholder 4">
            <a:extLst>
              <a:ext uri="{FF2B5EF4-FFF2-40B4-BE49-F238E27FC236}">
                <a16:creationId xmlns:a16="http://schemas.microsoft.com/office/drawing/2014/main" id="{C7158CCB-D7E6-D84C-AE20-7808E9E77520}"/>
              </a:ext>
            </a:extLst>
          </p:cNvPr>
          <p:cNvSpPr>
            <a:spLocks noGrp="1"/>
          </p:cNvSpPr>
          <p:nvPr>
            <p:ph idx="1"/>
          </p:nvPr>
        </p:nvSpPr>
        <p:spPr>
          <a:xfrm>
            <a:off x="809171" y="1430337"/>
            <a:ext cx="10758715" cy="1559606"/>
          </a:xfrm>
        </p:spPr>
        <p:txBody>
          <a:bodyPr>
            <a:noAutofit/>
          </a:bodyPr>
          <a:lstStyle/>
          <a:p>
            <a:r>
              <a:rPr lang="en-US" sz="2400" dirty="0"/>
              <a:t>The height of the kernel will be the number of embeddings it will see at once, similar to representing an </a:t>
            </a:r>
            <a:r>
              <a:rPr lang="en-US" sz="2400" dirty="0">
                <a:hlinkClick r:id="rId3"/>
              </a:rPr>
              <a:t>n-gram</a:t>
            </a:r>
            <a:r>
              <a:rPr lang="en-US" sz="2400" dirty="0"/>
              <a:t> in a word model =&gt; kernel size (2 here)</a:t>
            </a:r>
          </a:p>
          <a:p>
            <a:endParaRPr lang="en-US" sz="2400" dirty="0"/>
          </a:p>
          <a:p>
            <a:r>
              <a:rPr lang="en-US" sz="2400" dirty="0"/>
              <a:t>The width of the kernel should span the length of an entire word embedding.</a:t>
            </a:r>
          </a:p>
        </p:txBody>
      </p:sp>
      <p:pic>
        <p:nvPicPr>
          <p:cNvPr id="2" name="Picture 1">
            <a:extLst>
              <a:ext uri="{FF2B5EF4-FFF2-40B4-BE49-F238E27FC236}">
                <a16:creationId xmlns:a16="http://schemas.microsoft.com/office/drawing/2014/main" id="{042F65E8-84DE-A243-B090-4CECE8D075C2}"/>
              </a:ext>
            </a:extLst>
          </p:cNvPr>
          <p:cNvPicPr>
            <a:picLocks noChangeAspect="1"/>
          </p:cNvPicPr>
          <p:nvPr/>
        </p:nvPicPr>
        <p:blipFill>
          <a:blip r:embed="rId4"/>
          <a:stretch>
            <a:fillRect/>
          </a:stretch>
        </p:blipFill>
        <p:spPr>
          <a:xfrm>
            <a:off x="2960914" y="3609522"/>
            <a:ext cx="6299541" cy="2471964"/>
          </a:xfrm>
          <a:prstGeom prst="rect">
            <a:avLst/>
          </a:prstGeom>
        </p:spPr>
      </p:pic>
    </p:spTree>
    <p:extLst>
      <p:ext uri="{BB962C8B-B14F-4D97-AF65-F5344CB8AC3E}">
        <p14:creationId xmlns:p14="http://schemas.microsoft.com/office/powerpoint/2010/main" val="2118288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8ADBC-4BD2-0A41-BF2F-91B775A33418}"/>
              </a:ext>
            </a:extLst>
          </p:cNvPr>
          <p:cNvSpPr>
            <a:spLocks noGrp="1"/>
          </p:cNvSpPr>
          <p:nvPr>
            <p:ph type="title"/>
          </p:nvPr>
        </p:nvSpPr>
        <p:spPr>
          <a:xfrm>
            <a:off x="838200" y="365125"/>
            <a:ext cx="10294257" cy="839561"/>
          </a:xfrm>
        </p:spPr>
        <p:txBody>
          <a:bodyPr>
            <a:normAutofit/>
          </a:bodyPr>
          <a:lstStyle/>
          <a:p>
            <a:r>
              <a:rPr lang="en-US" sz="3600" dirty="0"/>
              <a:t>Convolution over Word Sequences </a:t>
            </a:r>
          </a:p>
        </p:txBody>
      </p:sp>
      <p:pic>
        <p:nvPicPr>
          <p:cNvPr id="4098" name="Picture 2" descr="Convolutional output from convolving a pair of sequential words.">
            <a:extLst>
              <a:ext uri="{FF2B5EF4-FFF2-40B4-BE49-F238E27FC236}">
                <a16:creationId xmlns:a16="http://schemas.microsoft.com/office/drawing/2014/main" id="{235D5344-52F7-1C42-AB35-6E572C060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914" y="986971"/>
            <a:ext cx="10305144" cy="51525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8BE5A4-BA33-AD4F-8327-ACF9D0F53E67}"/>
              </a:ext>
            </a:extLst>
          </p:cNvPr>
          <p:cNvSpPr txBox="1"/>
          <p:nvPr/>
        </p:nvSpPr>
        <p:spPr>
          <a:xfrm>
            <a:off x="1465943" y="5270864"/>
            <a:ext cx="7620000" cy="1200329"/>
          </a:xfrm>
          <a:prstGeom prst="rect">
            <a:avLst/>
          </a:prstGeom>
          <a:noFill/>
        </p:spPr>
        <p:txBody>
          <a:bodyPr wrap="square" rtlCol="0">
            <a:spAutoFit/>
          </a:bodyPr>
          <a:lstStyle/>
          <a:p>
            <a:r>
              <a:rPr lang="en-US" sz="2400" dirty="0"/>
              <a:t>Kernel size = 2</a:t>
            </a:r>
          </a:p>
          <a:p>
            <a:endParaRPr lang="en-US" sz="2400" dirty="0"/>
          </a:p>
          <a:p>
            <a:r>
              <a:rPr lang="en-US" sz="2400" dirty="0"/>
              <a:t>What is this particular convolution step learning?</a:t>
            </a:r>
          </a:p>
        </p:txBody>
      </p:sp>
      <p:pic>
        <p:nvPicPr>
          <p:cNvPr id="5" name="Picture 4">
            <a:extLst>
              <a:ext uri="{FF2B5EF4-FFF2-40B4-BE49-F238E27FC236}">
                <a16:creationId xmlns:a16="http://schemas.microsoft.com/office/drawing/2014/main" id="{2DC29F1C-0C1C-4712-8A23-FA0660A85CD8}"/>
              </a:ext>
            </a:extLst>
          </p:cNvPr>
          <p:cNvPicPr>
            <a:picLocks noChangeAspect="1"/>
          </p:cNvPicPr>
          <p:nvPr/>
        </p:nvPicPr>
        <p:blipFill rotWithShape="1">
          <a:blip r:embed="rId4"/>
          <a:srcRect l="58299" b="65308"/>
          <a:stretch/>
        </p:blipFill>
        <p:spPr>
          <a:xfrm>
            <a:off x="7482584" y="2737679"/>
            <a:ext cx="4045025" cy="1481508"/>
          </a:xfrm>
          <a:prstGeom prst="rect">
            <a:avLst/>
          </a:prstGeom>
        </p:spPr>
      </p:pic>
    </p:spTree>
    <p:extLst>
      <p:ext uri="{BB962C8B-B14F-4D97-AF65-F5344CB8AC3E}">
        <p14:creationId xmlns:p14="http://schemas.microsoft.com/office/powerpoint/2010/main" val="2210477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8ADBC-4BD2-0A41-BF2F-91B775A33418}"/>
              </a:ext>
            </a:extLst>
          </p:cNvPr>
          <p:cNvSpPr>
            <a:spLocks noGrp="1"/>
          </p:cNvSpPr>
          <p:nvPr>
            <p:ph type="title"/>
          </p:nvPr>
        </p:nvSpPr>
        <p:spPr>
          <a:xfrm>
            <a:off x="838200" y="365125"/>
            <a:ext cx="10294257" cy="839561"/>
          </a:xfrm>
        </p:spPr>
        <p:txBody>
          <a:bodyPr>
            <a:normAutofit/>
          </a:bodyPr>
          <a:lstStyle/>
          <a:p>
            <a:r>
              <a:rPr lang="en-US" sz="3600" dirty="0"/>
              <a:t>Recognizing General Patterns</a:t>
            </a:r>
          </a:p>
        </p:txBody>
      </p:sp>
      <p:pic>
        <p:nvPicPr>
          <p:cNvPr id="3" name="Picture 2">
            <a:extLst>
              <a:ext uri="{FF2B5EF4-FFF2-40B4-BE49-F238E27FC236}">
                <a16:creationId xmlns:a16="http://schemas.microsoft.com/office/drawing/2014/main" id="{27E604D1-1A62-AA4C-8302-4096775D6BA5}"/>
              </a:ext>
            </a:extLst>
          </p:cNvPr>
          <p:cNvPicPr>
            <a:picLocks noChangeAspect="1"/>
          </p:cNvPicPr>
          <p:nvPr/>
        </p:nvPicPr>
        <p:blipFill>
          <a:blip r:embed="rId3"/>
          <a:stretch>
            <a:fillRect/>
          </a:stretch>
        </p:blipFill>
        <p:spPr>
          <a:xfrm>
            <a:off x="1008743" y="1364562"/>
            <a:ext cx="8077200" cy="3556000"/>
          </a:xfrm>
          <a:prstGeom prst="rect">
            <a:avLst/>
          </a:prstGeom>
        </p:spPr>
      </p:pic>
    </p:spTree>
    <p:extLst>
      <p:ext uri="{BB962C8B-B14F-4D97-AF65-F5344CB8AC3E}">
        <p14:creationId xmlns:p14="http://schemas.microsoft.com/office/powerpoint/2010/main" val="2906199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8ADBC-4BD2-0A41-BF2F-91B775A33418}"/>
              </a:ext>
            </a:extLst>
          </p:cNvPr>
          <p:cNvSpPr>
            <a:spLocks noGrp="1"/>
          </p:cNvSpPr>
          <p:nvPr>
            <p:ph type="title"/>
          </p:nvPr>
        </p:nvSpPr>
        <p:spPr>
          <a:xfrm>
            <a:off x="838200" y="365125"/>
            <a:ext cx="10294257" cy="839561"/>
          </a:xfrm>
        </p:spPr>
        <p:txBody>
          <a:bodyPr>
            <a:normAutofit/>
          </a:bodyPr>
          <a:lstStyle/>
          <a:p>
            <a:r>
              <a:rPr lang="en-US" sz="3600" dirty="0" err="1"/>
              <a:t>Maxpooling</a:t>
            </a:r>
            <a:r>
              <a:rPr lang="en-US" sz="3600" dirty="0"/>
              <a:t> over time</a:t>
            </a:r>
          </a:p>
        </p:txBody>
      </p:sp>
      <p:pic>
        <p:nvPicPr>
          <p:cNvPr id="3" name="Picture 2">
            <a:extLst>
              <a:ext uri="{FF2B5EF4-FFF2-40B4-BE49-F238E27FC236}">
                <a16:creationId xmlns:a16="http://schemas.microsoft.com/office/drawing/2014/main" id="{E89A93CE-A1ED-104B-A2D9-F8A12EFEB91A}"/>
              </a:ext>
            </a:extLst>
          </p:cNvPr>
          <p:cNvPicPr>
            <a:picLocks noChangeAspect="1"/>
          </p:cNvPicPr>
          <p:nvPr/>
        </p:nvPicPr>
        <p:blipFill>
          <a:blip r:embed="rId3"/>
          <a:stretch>
            <a:fillRect/>
          </a:stretch>
        </p:blipFill>
        <p:spPr>
          <a:xfrm>
            <a:off x="1556056" y="1621698"/>
            <a:ext cx="7912100" cy="3416300"/>
          </a:xfrm>
          <a:prstGeom prst="rect">
            <a:avLst/>
          </a:prstGeom>
        </p:spPr>
      </p:pic>
    </p:spTree>
    <p:extLst>
      <p:ext uri="{BB962C8B-B14F-4D97-AF65-F5344CB8AC3E}">
        <p14:creationId xmlns:p14="http://schemas.microsoft.com/office/powerpoint/2010/main" val="4267077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6411-96A9-5546-A88A-89E151F87EBA}"/>
              </a:ext>
            </a:extLst>
          </p:cNvPr>
          <p:cNvSpPr>
            <a:spLocks noGrp="1"/>
          </p:cNvSpPr>
          <p:nvPr>
            <p:ph type="title"/>
          </p:nvPr>
        </p:nvSpPr>
        <p:spPr>
          <a:xfrm>
            <a:off x="838200" y="365126"/>
            <a:ext cx="10515600" cy="560292"/>
          </a:xfrm>
        </p:spPr>
        <p:txBody>
          <a:bodyPr>
            <a:noAutofit/>
          </a:bodyPr>
          <a:lstStyle/>
          <a:p>
            <a:r>
              <a:rPr lang="en-US" sz="3600" dirty="0"/>
              <a:t>Multiple Kernels</a:t>
            </a:r>
          </a:p>
        </p:txBody>
      </p:sp>
      <p:sp>
        <p:nvSpPr>
          <p:cNvPr id="3" name="Content Placeholder 2">
            <a:extLst>
              <a:ext uri="{FF2B5EF4-FFF2-40B4-BE49-F238E27FC236}">
                <a16:creationId xmlns:a16="http://schemas.microsoft.com/office/drawing/2014/main" id="{5EA4B229-2219-2D43-AF0E-CA4C4FD4F4F9}"/>
              </a:ext>
            </a:extLst>
          </p:cNvPr>
          <p:cNvSpPr>
            <a:spLocks noGrp="1"/>
          </p:cNvSpPr>
          <p:nvPr>
            <p:ph idx="1"/>
          </p:nvPr>
        </p:nvSpPr>
        <p:spPr>
          <a:xfrm>
            <a:off x="838200" y="1145754"/>
            <a:ext cx="10515600" cy="5031209"/>
          </a:xfrm>
        </p:spPr>
        <p:txBody>
          <a:bodyPr/>
          <a:lstStyle/>
          <a:p>
            <a:r>
              <a:rPr lang="en-US" dirty="0"/>
              <a:t>One convolutional kernel is not enough to detect all the different kinds of features that will be useful for a classification task.</a:t>
            </a:r>
          </a:p>
          <a:p>
            <a:endParaRPr lang="en-US" dirty="0"/>
          </a:p>
          <a:p>
            <a:r>
              <a:rPr lang="en-US" dirty="0"/>
              <a:t>Need multiple kernel of different sizes to automatically learn local features</a:t>
            </a:r>
          </a:p>
          <a:p>
            <a:endParaRPr lang="en-US" dirty="0"/>
          </a:p>
          <a:p>
            <a:r>
              <a:rPr lang="en-US" dirty="0"/>
              <a:t>Typical kernel sizes: 3, 5, 7,</a:t>
            </a:r>
          </a:p>
          <a:p>
            <a:endParaRPr lang="en-US" dirty="0"/>
          </a:p>
          <a:p>
            <a:r>
              <a:rPr lang="en-US" dirty="0"/>
              <a:t>Number of kernels: 64, 128, 256, 512</a:t>
            </a:r>
          </a:p>
        </p:txBody>
      </p:sp>
    </p:spTree>
    <p:extLst>
      <p:ext uri="{BB962C8B-B14F-4D97-AF65-F5344CB8AC3E}">
        <p14:creationId xmlns:p14="http://schemas.microsoft.com/office/powerpoint/2010/main" val="35490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Content Placeholder 4"/>
          <p:cNvSpPr>
            <a:spLocks noGrp="1"/>
          </p:cNvSpPr>
          <p:nvPr>
            <p:ph idx="1"/>
          </p:nvPr>
        </p:nvSpPr>
        <p:spPr/>
        <p:txBody>
          <a:bodyPr/>
          <a:lstStyle/>
          <a:p>
            <a:r>
              <a:rPr lang="en-US" dirty="0"/>
              <a:t>We already have word vectors.</a:t>
            </a:r>
          </a:p>
          <a:p>
            <a:endParaRPr lang="en-US" dirty="0"/>
          </a:p>
          <a:p>
            <a:r>
              <a:rPr lang="en-US" dirty="0"/>
              <a:t>Can we use these to come up with a way to represent the sentence and classify it ?</a:t>
            </a:r>
          </a:p>
          <a:p>
            <a:pPr lvl="1"/>
            <a:r>
              <a:rPr lang="en-US" dirty="0" err="1"/>
              <a:t>Eg</a:t>
            </a:r>
            <a:r>
              <a:rPr lang="en-US" dirty="0"/>
              <a:t> :- </a:t>
            </a:r>
            <a:r>
              <a:rPr lang="en-US" i="1" dirty="0">
                <a:solidFill>
                  <a:srgbClr val="0070C0"/>
                </a:solidFill>
              </a:rPr>
              <a:t>“the patient was given </a:t>
            </a:r>
            <a:r>
              <a:rPr lang="en-US" i="1" dirty="0" err="1">
                <a:solidFill>
                  <a:srgbClr val="0070C0"/>
                </a:solidFill>
              </a:rPr>
              <a:t>immuno</a:t>
            </a:r>
            <a:r>
              <a:rPr lang="en-US" i="1" dirty="0">
                <a:solidFill>
                  <a:srgbClr val="0070C0"/>
                </a:solidFill>
              </a:rPr>
              <a:t> therapy”</a:t>
            </a:r>
          </a:p>
          <a:p>
            <a:endParaRPr lang="en-US" b="1" i="1" dirty="0"/>
          </a:p>
          <a:p>
            <a:r>
              <a:rPr lang="en-US" dirty="0"/>
              <a:t>We have vectors for “the”, “patient”, “was”, “given”, …“therapy”.</a:t>
            </a:r>
          </a:p>
          <a:p>
            <a:endParaRPr lang="en-US" dirty="0"/>
          </a:p>
          <a:p>
            <a:r>
              <a:rPr lang="en-US" dirty="0"/>
              <a:t>How can we use the vectors for words to get vector for sentence ?</a:t>
            </a:r>
          </a:p>
        </p:txBody>
      </p:sp>
    </p:spTree>
    <p:extLst>
      <p:ext uri="{BB962C8B-B14F-4D97-AF65-F5344CB8AC3E}">
        <p14:creationId xmlns:p14="http://schemas.microsoft.com/office/powerpoint/2010/main" val="16017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5171"/>
          </a:xfrm>
        </p:spPr>
        <p:txBody>
          <a:bodyPr/>
          <a:lstStyle/>
          <a:p>
            <a:r>
              <a:rPr lang="en-US" dirty="0"/>
              <a:t>Trivial Approaches</a:t>
            </a:r>
          </a:p>
        </p:txBody>
      </p:sp>
      <p:sp>
        <p:nvSpPr>
          <p:cNvPr id="3" name="Content Placeholder 2"/>
          <p:cNvSpPr>
            <a:spLocks noGrp="1"/>
          </p:cNvSpPr>
          <p:nvPr>
            <p:ph idx="1"/>
          </p:nvPr>
        </p:nvSpPr>
        <p:spPr>
          <a:xfrm>
            <a:off x="838200" y="1250296"/>
            <a:ext cx="10515600" cy="1150657"/>
          </a:xfrm>
        </p:spPr>
        <p:txBody>
          <a:bodyPr>
            <a:normAutofit lnSpcReduction="10000"/>
          </a:bodyPr>
          <a:lstStyle/>
          <a:p>
            <a:r>
              <a:rPr lang="en-US" dirty="0"/>
              <a:t>Apply </a:t>
            </a:r>
            <a:r>
              <a:rPr lang="en-US" dirty="0">
                <a:solidFill>
                  <a:srgbClr val="0070C0"/>
                </a:solidFill>
              </a:rPr>
              <a:t>simple reduction techniques </a:t>
            </a:r>
            <a:r>
              <a:rPr lang="en-US" dirty="0"/>
              <a:t>to generate vectors/features for the sentence and then apply any well-known ML model (LR, SVM ..)</a:t>
            </a:r>
          </a:p>
          <a:p>
            <a:pPr lvl="1"/>
            <a:r>
              <a:rPr lang="en-US" dirty="0">
                <a:solidFill>
                  <a:srgbClr val="C00000"/>
                </a:solidFill>
              </a:rPr>
              <a:t>Mean</a:t>
            </a:r>
            <a:r>
              <a:rPr lang="en-US" dirty="0"/>
              <a:t> of word vectors</a:t>
            </a:r>
          </a:p>
          <a:p>
            <a:pPr marL="0" indent="0">
              <a:buNone/>
            </a:pPr>
            <a:endParaRPr lang="en-US" dirty="0"/>
          </a:p>
        </p:txBody>
      </p:sp>
      <p:pic>
        <p:nvPicPr>
          <p:cNvPr id="6" name="Picture 5"/>
          <p:cNvPicPr>
            <a:picLocks noChangeAspect="1"/>
          </p:cNvPicPr>
          <p:nvPr/>
        </p:nvPicPr>
        <p:blipFill>
          <a:blip r:embed="rId3"/>
          <a:stretch>
            <a:fillRect/>
          </a:stretch>
        </p:blipFill>
        <p:spPr>
          <a:xfrm>
            <a:off x="3892644" y="2343150"/>
            <a:ext cx="4048125" cy="4514850"/>
          </a:xfrm>
          <a:prstGeom prst="rect">
            <a:avLst/>
          </a:prstGeom>
        </p:spPr>
      </p:pic>
    </p:spTree>
    <p:extLst>
      <p:ext uri="{BB962C8B-B14F-4D97-AF65-F5344CB8AC3E}">
        <p14:creationId xmlns:p14="http://schemas.microsoft.com/office/powerpoint/2010/main" val="14870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Fallacies</a:t>
            </a:r>
          </a:p>
        </p:txBody>
      </p:sp>
      <p:sp>
        <p:nvSpPr>
          <p:cNvPr id="3" name="Content Placeholder 2"/>
          <p:cNvSpPr>
            <a:spLocks noGrp="1"/>
          </p:cNvSpPr>
          <p:nvPr>
            <p:ph idx="1"/>
          </p:nvPr>
        </p:nvSpPr>
        <p:spPr/>
        <p:txBody>
          <a:bodyPr/>
          <a:lstStyle/>
          <a:p>
            <a:r>
              <a:rPr lang="en-US" dirty="0">
                <a:solidFill>
                  <a:srgbClr val="C00000"/>
                </a:solidFill>
              </a:rPr>
              <a:t>Different sentences </a:t>
            </a:r>
            <a:r>
              <a:rPr lang="en-US" dirty="0"/>
              <a:t>with same words but different ordering will give same vector.</a:t>
            </a:r>
          </a:p>
          <a:p>
            <a:pPr lvl="1"/>
            <a:r>
              <a:rPr lang="en-US" dirty="0">
                <a:solidFill>
                  <a:srgbClr val="0070C0"/>
                </a:solidFill>
              </a:rPr>
              <a:t>“are you good</a:t>
            </a:r>
            <a:r>
              <a:rPr lang="en-US" dirty="0"/>
              <a:t>” vs </a:t>
            </a:r>
            <a:r>
              <a:rPr lang="en-US" dirty="0">
                <a:solidFill>
                  <a:srgbClr val="0070C0"/>
                </a:solidFill>
              </a:rPr>
              <a:t>“you are good”</a:t>
            </a:r>
          </a:p>
          <a:p>
            <a:pPr lvl="1"/>
            <a:endParaRPr lang="en-US" dirty="0"/>
          </a:p>
          <a:p>
            <a:r>
              <a:rPr lang="en-US" dirty="0">
                <a:solidFill>
                  <a:srgbClr val="C00000"/>
                </a:solidFill>
              </a:rPr>
              <a:t>Negation </a:t>
            </a:r>
            <a:r>
              <a:rPr lang="en-US" dirty="0"/>
              <a:t>- opposite meaning but very similar words</a:t>
            </a:r>
          </a:p>
          <a:p>
            <a:pPr lvl="1"/>
            <a:r>
              <a:rPr lang="en-US" dirty="0">
                <a:solidFill>
                  <a:srgbClr val="0070C0"/>
                </a:solidFill>
              </a:rPr>
              <a:t>“I do want a car” </a:t>
            </a:r>
            <a:r>
              <a:rPr lang="en-US" dirty="0"/>
              <a:t>vs </a:t>
            </a:r>
            <a:r>
              <a:rPr lang="en-US" dirty="0">
                <a:solidFill>
                  <a:srgbClr val="0070C0"/>
                </a:solidFill>
              </a:rPr>
              <a:t>“I don’t want a car”</a:t>
            </a:r>
            <a:br>
              <a:rPr lang="en-US" dirty="0"/>
            </a:br>
            <a:endParaRPr lang="en-US" dirty="0"/>
          </a:p>
          <a:p>
            <a:r>
              <a:rPr lang="en-US" dirty="0"/>
              <a:t>Sentence vector generated via simple operations on word vectors - often </a:t>
            </a:r>
            <a:r>
              <a:rPr lang="en-US" dirty="0">
                <a:solidFill>
                  <a:srgbClr val="C00000"/>
                </a:solidFill>
              </a:rPr>
              <a:t>do not capture </a:t>
            </a:r>
            <a:r>
              <a:rPr lang="en-US" dirty="0"/>
              <a:t>syntactic and semantics properties.</a:t>
            </a:r>
          </a:p>
        </p:txBody>
      </p:sp>
    </p:spTree>
    <p:extLst>
      <p:ext uri="{BB962C8B-B14F-4D97-AF65-F5344CB8AC3E}">
        <p14:creationId xmlns:p14="http://schemas.microsoft.com/office/powerpoint/2010/main" val="423950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Convolutional Neural Nets </a:t>
            </a:r>
          </a:p>
        </p:txBody>
      </p:sp>
      <p:sp>
        <p:nvSpPr>
          <p:cNvPr id="3" name="Content Placeholder 2"/>
          <p:cNvSpPr>
            <a:spLocks noGrp="1"/>
          </p:cNvSpPr>
          <p:nvPr>
            <p:ph idx="1"/>
          </p:nvPr>
        </p:nvSpPr>
        <p:spPr/>
        <p:txBody>
          <a:bodyPr>
            <a:normAutofit lnSpcReduction="10000"/>
          </a:bodyPr>
          <a:lstStyle/>
          <a:p>
            <a:r>
              <a:rPr lang="en-US" dirty="0" err="1">
                <a:solidFill>
                  <a:srgbClr val="C00000"/>
                </a:solidFill>
              </a:rPr>
              <a:t>CovNet</a:t>
            </a:r>
            <a:r>
              <a:rPr lang="en-US" dirty="0">
                <a:solidFill>
                  <a:srgbClr val="C00000"/>
                </a:solidFill>
              </a:rPr>
              <a:t> </a:t>
            </a:r>
            <a:r>
              <a:rPr lang="en-US" dirty="0"/>
              <a:t>or </a:t>
            </a:r>
            <a:r>
              <a:rPr lang="en-US" dirty="0">
                <a:solidFill>
                  <a:srgbClr val="C00000"/>
                </a:solidFill>
              </a:rPr>
              <a:t>CNN</a:t>
            </a:r>
          </a:p>
          <a:p>
            <a:endParaRPr lang="en-US" dirty="0">
              <a:solidFill>
                <a:srgbClr val="C00000"/>
              </a:solidFill>
            </a:endParaRPr>
          </a:p>
          <a:p>
            <a:r>
              <a:rPr lang="en-US" dirty="0"/>
              <a:t>CNN were initially developed in the neural network </a:t>
            </a:r>
            <a:r>
              <a:rPr lang="en-US" dirty="0">
                <a:solidFill>
                  <a:srgbClr val="0070C0"/>
                </a:solidFill>
              </a:rPr>
              <a:t>image processing </a:t>
            </a:r>
            <a:r>
              <a:rPr lang="en-US" dirty="0"/>
              <a:t>community </a:t>
            </a:r>
          </a:p>
          <a:p>
            <a:pPr lvl="1"/>
            <a:r>
              <a:rPr lang="en-US" dirty="0"/>
              <a:t>Recognizing an object from a pre-defined category (e.g., cat, bicycle, etc.).</a:t>
            </a:r>
          </a:p>
          <a:p>
            <a:endParaRPr lang="en-US" dirty="0">
              <a:solidFill>
                <a:srgbClr val="C00000"/>
              </a:solidFill>
            </a:endParaRPr>
          </a:p>
          <a:p>
            <a:r>
              <a:rPr lang="en-US" dirty="0"/>
              <a:t>CNN typically involves two operations, which can be thought of as </a:t>
            </a:r>
            <a:r>
              <a:rPr lang="en-US" dirty="0">
                <a:solidFill>
                  <a:srgbClr val="0070C0"/>
                </a:solidFill>
              </a:rPr>
              <a:t>feature extractors</a:t>
            </a:r>
            <a:r>
              <a:rPr lang="en-US" dirty="0"/>
              <a:t> that work on 2D input</a:t>
            </a:r>
          </a:p>
          <a:p>
            <a:pPr lvl="1"/>
            <a:r>
              <a:rPr lang="en-US" dirty="0">
                <a:solidFill>
                  <a:srgbClr val="C00000"/>
                </a:solidFill>
              </a:rPr>
              <a:t>convolution </a:t>
            </a:r>
            <a:endParaRPr lang="en-US" dirty="0"/>
          </a:p>
          <a:p>
            <a:pPr lvl="1"/>
            <a:r>
              <a:rPr lang="en-US" dirty="0">
                <a:solidFill>
                  <a:srgbClr val="C00000"/>
                </a:solidFill>
              </a:rPr>
              <a:t>pooling</a:t>
            </a:r>
          </a:p>
        </p:txBody>
      </p:sp>
    </p:spTree>
    <p:extLst>
      <p:ext uri="{BB962C8B-B14F-4D97-AF65-F5344CB8AC3E}">
        <p14:creationId xmlns:p14="http://schemas.microsoft.com/office/powerpoint/2010/main" val="140303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DA1F-07CD-3349-9902-6FBDD13FA13A}"/>
              </a:ext>
            </a:extLst>
          </p:cNvPr>
          <p:cNvSpPr>
            <a:spLocks noGrp="1"/>
          </p:cNvSpPr>
          <p:nvPr>
            <p:ph type="title"/>
          </p:nvPr>
        </p:nvSpPr>
        <p:spPr>
          <a:xfrm>
            <a:off x="974354" y="1127848"/>
            <a:ext cx="10515600" cy="2852737"/>
          </a:xfrm>
        </p:spPr>
        <p:txBody>
          <a:bodyPr/>
          <a:lstStyle/>
          <a:p>
            <a:r>
              <a:rPr lang="en-US" dirty="0"/>
              <a:t>Convolutional Neural Nets (CNN)</a:t>
            </a:r>
            <a:endParaRPr lang="en-US" b="1" dirty="0"/>
          </a:p>
        </p:txBody>
      </p:sp>
      <p:sp>
        <p:nvSpPr>
          <p:cNvPr id="6" name="Text Placeholder 5">
            <a:extLst>
              <a:ext uri="{FF2B5EF4-FFF2-40B4-BE49-F238E27FC236}">
                <a16:creationId xmlns:a16="http://schemas.microsoft.com/office/drawing/2014/main" id="{4824EB56-9B70-3145-AECE-F50984C1ADEF}"/>
              </a:ext>
            </a:extLst>
          </p:cNvPr>
          <p:cNvSpPr>
            <a:spLocks noGrp="1"/>
          </p:cNvSpPr>
          <p:nvPr>
            <p:ph type="body" idx="1"/>
          </p:nvPr>
        </p:nvSpPr>
        <p:spPr/>
        <p:txBody>
          <a:bodyPr/>
          <a:lstStyle/>
          <a:p>
            <a:r>
              <a:rPr lang="en-US" dirty="0"/>
              <a:t>Motivation through Image Classification</a:t>
            </a:r>
            <a:endParaRPr lang="en-US" b="1" dirty="0"/>
          </a:p>
        </p:txBody>
      </p:sp>
    </p:spTree>
    <p:extLst>
      <p:ext uri="{BB962C8B-B14F-4D97-AF65-F5344CB8AC3E}">
        <p14:creationId xmlns:p14="http://schemas.microsoft.com/office/powerpoint/2010/main" val="337629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A0E8-1C06-F646-AA7D-357ED5A76C0B}"/>
              </a:ext>
            </a:extLst>
          </p:cNvPr>
          <p:cNvSpPr>
            <a:spLocks noGrp="1"/>
          </p:cNvSpPr>
          <p:nvPr>
            <p:ph type="title"/>
          </p:nvPr>
        </p:nvSpPr>
        <p:spPr>
          <a:xfrm>
            <a:off x="838200" y="365125"/>
            <a:ext cx="10236200" cy="766989"/>
          </a:xfrm>
        </p:spPr>
        <p:txBody>
          <a:bodyPr>
            <a:normAutofit/>
          </a:bodyPr>
          <a:lstStyle/>
          <a:p>
            <a:r>
              <a:rPr lang="en-US" sz="3600" dirty="0"/>
              <a:t>CNN Architecture for Image Classification</a:t>
            </a:r>
          </a:p>
        </p:txBody>
      </p:sp>
      <p:pic>
        <p:nvPicPr>
          <p:cNvPr id="5" name="Picture 4">
            <a:extLst>
              <a:ext uri="{FF2B5EF4-FFF2-40B4-BE49-F238E27FC236}">
                <a16:creationId xmlns:a16="http://schemas.microsoft.com/office/drawing/2014/main" id="{BECB645C-F9BA-544E-9E8F-2C3E6EA9F86D}"/>
              </a:ext>
            </a:extLst>
          </p:cNvPr>
          <p:cNvPicPr>
            <a:picLocks noChangeAspect="1"/>
          </p:cNvPicPr>
          <p:nvPr/>
        </p:nvPicPr>
        <p:blipFill>
          <a:blip r:embed="rId3"/>
          <a:stretch>
            <a:fillRect/>
          </a:stretch>
        </p:blipFill>
        <p:spPr>
          <a:xfrm>
            <a:off x="1003299" y="1320800"/>
            <a:ext cx="10433957" cy="4267200"/>
          </a:xfrm>
          <a:prstGeom prst="rect">
            <a:avLst/>
          </a:prstGeom>
        </p:spPr>
      </p:pic>
    </p:spTree>
    <p:extLst>
      <p:ext uri="{BB962C8B-B14F-4D97-AF65-F5344CB8AC3E}">
        <p14:creationId xmlns:p14="http://schemas.microsoft.com/office/powerpoint/2010/main" val="3758754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4A46-5598-C549-9C1C-D72DE5A1E1DA}"/>
              </a:ext>
            </a:extLst>
          </p:cNvPr>
          <p:cNvSpPr>
            <a:spLocks noGrp="1"/>
          </p:cNvSpPr>
          <p:nvPr>
            <p:ph type="title"/>
          </p:nvPr>
        </p:nvSpPr>
        <p:spPr>
          <a:xfrm>
            <a:off x="838200" y="365126"/>
            <a:ext cx="10515600" cy="810532"/>
          </a:xfrm>
        </p:spPr>
        <p:txBody>
          <a:bodyPr>
            <a:normAutofit/>
          </a:bodyPr>
          <a:lstStyle/>
          <a:p>
            <a:r>
              <a:rPr lang="en-US" sz="3600" dirty="0"/>
              <a:t>Traditional Fully Connected Neural Network</a:t>
            </a:r>
          </a:p>
        </p:txBody>
      </p:sp>
      <p:pic>
        <p:nvPicPr>
          <p:cNvPr id="3" name="Picture 2">
            <a:extLst>
              <a:ext uri="{FF2B5EF4-FFF2-40B4-BE49-F238E27FC236}">
                <a16:creationId xmlns:a16="http://schemas.microsoft.com/office/drawing/2014/main" id="{2434154C-A4BA-DD4C-8267-F6B5BE90D657}"/>
              </a:ext>
            </a:extLst>
          </p:cNvPr>
          <p:cNvPicPr>
            <a:picLocks noChangeAspect="1"/>
          </p:cNvPicPr>
          <p:nvPr/>
        </p:nvPicPr>
        <p:blipFill>
          <a:blip r:embed="rId3"/>
          <a:stretch>
            <a:fillRect/>
          </a:stretch>
        </p:blipFill>
        <p:spPr>
          <a:xfrm>
            <a:off x="838200" y="1524000"/>
            <a:ext cx="10785287" cy="4281322"/>
          </a:xfrm>
          <a:prstGeom prst="rect">
            <a:avLst/>
          </a:prstGeom>
        </p:spPr>
      </p:pic>
      <p:sp>
        <p:nvSpPr>
          <p:cNvPr id="5" name="TextBox 4">
            <a:extLst>
              <a:ext uri="{FF2B5EF4-FFF2-40B4-BE49-F238E27FC236}">
                <a16:creationId xmlns:a16="http://schemas.microsoft.com/office/drawing/2014/main" id="{690073B2-60E6-2A43-8095-F4D4C998ACCA}"/>
              </a:ext>
            </a:extLst>
          </p:cNvPr>
          <p:cNvSpPr txBox="1"/>
          <p:nvPr/>
        </p:nvSpPr>
        <p:spPr>
          <a:xfrm>
            <a:off x="1320800" y="6066971"/>
            <a:ext cx="5789214" cy="492443"/>
          </a:xfrm>
          <a:prstGeom prst="rect">
            <a:avLst/>
          </a:prstGeom>
          <a:noFill/>
        </p:spPr>
        <p:txBody>
          <a:bodyPr wrap="none" rtlCol="0">
            <a:spAutoFit/>
          </a:bodyPr>
          <a:lstStyle/>
          <a:p>
            <a:r>
              <a:rPr lang="en-US" sz="2600" dirty="0"/>
              <a:t>Use local spatial structure of the 2D input</a:t>
            </a:r>
          </a:p>
        </p:txBody>
      </p:sp>
    </p:spTree>
    <p:extLst>
      <p:ext uri="{BB962C8B-B14F-4D97-AF65-F5344CB8AC3E}">
        <p14:creationId xmlns:p14="http://schemas.microsoft.com/office/powerpoint/2010/main" val="99725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1845</TotalTime>
  <Words>2418</Words>
  <Application>Microsoft Office PowerPoint</Application>
  <PresentationFormat>Widescreen</PresentationFormat>
  <Paragraphs>267</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AIM-AHEAD Introductory Courses in AI/ML Concepts</vt:lpstr>
      <vt:lpstr>Text Classification</vt:lpstr>
      <vt:lpstr>Motivation</vt:lpstr>
      <vt:lpstr>Trivial Approaches</vt:lpstr>
      <vt:lpstr>Fallacies</vt:lpstr>
      <vt:lpstr>Solution: Convolutional Neural Nets </vt:lpstr>
      <vt:lpstr>Convolutional Neural Nets (CNN)</vt:lpstr>
      <vt:lpstr>CNN Architecture for Image Classification</vt:lpstr>
      <vt:lpstr>Traditional Fully Connected Neural Network</vt:lpstr>
      <vt:lpstr>CNN Intuition: Compute Local Spatial features</vt:lpstr>
      <vt:lpstr>CNN Intuition: Convoluted features</vt:lpstr>
      <vt:lpstr>Convoluted features: High Level Feature</vt:lpstr>
      <vt:lpstr>Multiple Convolutions</vt:lpstr>
      <vt:lpstr>Convolution</vt:lpstr>
      <vt:lpstr>Convolution Example</vt:lpstr>
      <vt:lpstr>Sliding operation: Example</vt:lpstr>
      <vt:lpstr>Pooling</vt:lpstr>
      <vt:lpstr>Pooling</vt:lpstr>
      <vt:lpstr>Pooling</vt:lpstr>
      <vt:lpstr>CNN for Text classification</vt:lpstr>
      <vt:lpstr>Input: Embedding Space </vt:lpstr>
      <vt:lpstr>Convolution Kernel</vt:lpstr>
      <vt:lpstr>Convolution over Word Sequences </vt:lpstr>
      <vt:lpstr>Recognizing General Patterns</vt:lpstr>
      <vt:lpstr>Maxpooling over time</vt:lpstr>
      <vt:lpstr>Multiple Kernels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HIDS-506:  AI for Health Applications</dc:title>
  <dc:creator>Samir Gupta</dc:creator>
  <cp:lastModifiedBy>Matthew D. McCoy</cp:lastModifiedBy>
  <cp:revision>32</cp:revision>
  <dcterms:created xsi:type="dcterms:W3CDTF">2022-02-10T14:33:35Z</dcterms:created>
  <dcterms:modified xsi:type="dcterms:W3CDTF">2024-11-13T23:21:39Z</dcterms:modified>
</cp:coreProperties>
</file>